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9"/>
  </p:notesMasterIdLst>
  <p:handoutMasterIdLst>
    <p:handoutMasterId r:id="rId50"/>
  </p:handoutMasterIdLst>
  <p:sldIdLst>
    <p:sldId id="265" r:id="rId2"/>
    <p:sldId id="413" r:id="rId3"/>
    <p:sldId id="440" r:id="rId4"/>
    <p:sldId id="445" r:id="rId5"/>
    <p:sldId id="378" r:id="rId6"/>
    <p:sldId id="446" r:id="rId7"/>
    <p:sldId id="447" r:id="rId8"/>
    <p:sldId id="448" r:id="rId9"/>
    <p:sldId id="449" r:id="rId10"/>
    <p:sldId id="450" r:id="rId11"/>
    <p:sldId id="451" r:id="rId12"/>
    <p:sldId id="456" r:id="rId13"/>
    <p:sldId id="457" r:id="rId14"/>
    <p:sldId id="460" r:id="rId15"/>
    <p:sldId id="458" r:id="rId16"/>
    <p:sldId id="459" r:id="rId17"/>
    <p:sldId id="461" r:id="rId18"/>
    <p:sldId id="414" r:id="rId19"/>
    <p:sldId id="412" r:id="rId20"/>
    <p:sldId id="462" r:id="rId21"/>
    <p:sldId id="464" r:id="rId22"/>
    <p:sldId id="463" r:id="rId23"/>
    <p:sldId id="416" r:id="rId24"/>
    <p:sldId id="465" r:id="rId25"/>
    <p:sldId id="442" r:id="rId26"/>
    <p:sldId id="443" r:id="rId27"/>
    <p:sldId id="466" r:id="rId28"/>
    <p:sldId id="467" r:id="rId29"/>
    <p:sldId id="420" r:id="rId30"/>
    <p:sldId id="468" r:id="rId31"/>
    <p:sldId id="417" r:id="rId32"/>
    <p:sldId id="422" r:id="rId33"/>
    <p:sldId id="421" r:id="rId34"/>
    <p:sldId id="418" r:id="rId35"/>
    <p:sldId id="419" r:id="rId36"/>
    <p:sldId id="432" r:id="rId37"/>
    <p:sldId id="435" r:id="rId38"/>
    <p:sldId id="434" r:id="rId39"/>
    <p:sldId id="439" r:id="rId40"/>
    <p:sldId id="436" r:id="rId41"/>
    <p:sldId id="438" r:id="rId42"/>
    <p:sldId id="427" r:id="rId43"/>
    <p:sldId id="469" r:id="rId44"/>
    <p:sldId id="428" r:id="rId45"/>
    <p:sldId id="407" r:id="rId46"/>
    <p:sldId id="444" r:id="rId47"/>
    <p:sldId id="405" r:id="rId4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EFA3706F-507F-4578-B776-12AC02119A79}">
          <p14:sldIdLst>
            <p14:sldId id="265"/>
            <p14:sldId id="413"/>
            <p14:sldId id="440"/>
            <p14:sldId id="445"/>
            <p14:sldId id="378"/>
            <p14:sldId id="446"/>
            <p14:sldId id="447"/>
            <p14:sldId id="448"/>
            <p14:sldId id="449"/>
            <p14:sldId id="450"/>
            <p14:sldId id="451"/>
            <p14:sldId id="456"/>
            <p14:sldId id="457"/>
            <p14:sldId id="460"/>
            <p14:sldId id="458"/>
            <p14:sldId id="459"/>
            <p14:sldId id="461"/>
            <p14:sldId id="414"/>
            <p14:sldId id="412"/>
            <p14:sldId id="462"/>
            <p14:sldId id="464"/>
            <p14:sldId id="463"/>
            <p14:sldId id="416"/>
            <p14:sldId id="465"/>
            <p14:sldId id="442"/>
            <p14:sldId id="443"/>
            <p14:sldId id="466"/>
            <p14:sldId id="467"/>
            <p14:sldId id="420"/>
            <p14:sldId id="468"/>
            <p14:sldId id="417"/>
            <p14:sldId id="422"/>
            <p14:sldId id="421"/>
            <p14:sldId id="418"/>
            <p14:sldId id="419"/>
            <p14:sldId id="432"/>
            <p14:sldId id="435"/>
            <p14:sldId id="434"/>
            <p14:sldId id="439"/>
            <p14:sldId id="436"/>
            <p14:sldId id="438"/>
            <p14:sldId id="427"/>
            <p14:sldId id="469"/>
            <p14:sldId id="428"/>
            <p14:sldId id="407"/>
            <p14:sldId id="444"/>
            <p14:sldId id="4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20000"/>
    <a:srgbClr val="99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63" autoAdjust="0"/>
    <p:restoredTop sz="86509" autoAdjust="0"/>
  </p:normalViewPr>
  <p:slideViewPr>
    <p:cSldViewPr snapToGrid="0">
      <p:cViewPr varScale="1">
        <p:scale>
          <a:sx n="112" d="100"/>
          <a:sy n="112" d="100"/>
        </p:scale>
        <p:origin x="1672" y="1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3174"/>
    </p:cViewPr>
  </p:sorterViewPr>
  <p:notesViewPr>
    <p:cSldViewPr snapToGrid="0">
      <p:cViewPr varScale="1">
        <p:scale>
          <a:sx n="49" d="100"/>
          <a:sy n="49" d="100"/>
        </p:scale>
        <p:origin x="-2628" y="-6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macnew/Desktop/RCNET%202020/RCNET%202020%20Events%20&amp;%20Student%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macnew/Desktop/RCNET%202020/RCNET%202020%20Events%20&amp;%20Student%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macnew/Desktop/RCNET%202020/RCNET%202020%20Events%20&amp;%20Student%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macnew/Desktop/RCNET%202020/RCNET%202020%20Events%20&amp;%20Student%20Data.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179647252602542E-2"/>
          <c:y val="3.7069525666016893E-2"/>
          <c:w val="0.92082035274739749"/>
          <c:h val="0.86947117721395939"/>
        </c:manualLayout>
      </c:layout>
      <c:barChart>
        <c:barDir val="col"/>
        <c:grouping val="clustered"/>
        <c:varyColors val="0"/>
        <c:ser>
          <c:idx val="0"/>
          <c:order val="0"/>
          <c:tx>
            <c:strRef>
              <c:f>'Student Metrics'!$B$2</c:f>
              <c:strCache>
                <c:ptCount val="1"/>
                <c:pt idx="0">
                  <c:v> # Enrolled</c:v>
                </c:pt>
              </c:strCache>
            </c:strRef>
          </c:tx>
          <c:spPr>
            <a:solidFill>
              <a:schemeClr val="accent1"/>
            </a:solidFill>
            <a:ln>
              <a:noFill/>
            </a:ln>
            <a:effectLst/>
          </c:spPr>
          <c:invertIfNegative val="0"/>
          <c:cat>
            <c:numRef>
              <c:f>'Student Metrics'!$C$1:$L$1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'Student Metrics'!$C$2:$L$2</c:f>
              <c:numCache>
                <c:formatCode>General</c:formatCode>
                <c:ptCount val="10"/>
                <c:pt idx="0">
                  <c:v>891</c:v>
                </c:pt>
                <c:pt idx="1">
                  <c:v>1388</c:v>
                </c:pt>
                <c:pt idx="2">
                  <c:v>1514</c:v>
                </c:pt>
                <c:pt idx="3">
                  <c:v>1726</c:v>
                </c:pt>
                <c:pt idx="4">
                  <c:v>1860</c:v>
                </c:pt>
                <c:pt idx="5">
                  <c:v>1709</c:v>
                </c:pt>
                <c:pt idx="6">
                  <c:v>1489</c:v>
                </c:pt>
                <c:pt idx="7">
                  <c:v>1356</c:v>
                </c:pt>
                <c:pt idx="8">
                  <c:v>973</c:v>
                </c:pt>
                <c:pt idx="9">
                  <c:v>749</c:v>
                </c:pt>
              </c:numCache>
            </c:numRef>
          </c:val>
          <c:extLst>
            <c:ext xmlns:c16="http://schemas.microsoft.com/office/drawing/2014/chart" uri="{C3380CC4-5D6E-409C-BE32-E72D297353CC}">
              <c16:uniqueId val="{00000000-34C3-E441-8905-9B807E6D1B29}"/>
            </c:ext>
          </c:extLst>
        </c:ser>
        <c:dLbls>
          <c:showLegendKey val="0"/>
          <c:showVal val="0"/>
          <c:showCatName val="0"/>
          <c:showSerName val="0"/>
          <c:showPercent val="0"/>
          <c:showBubbleSize val="0"/>
        </c:dLbls>
        <c:gapWidth val="219"/>
        <c:overlap val="-27"/>
        <c:axId val="1397232191"/>
        <c:axId val="1397233839"/>
      </c:barChart>
      <c:catAx>
        <c:axId val="1397232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397233839"/>
        <c:crosses val="autoZero"/>
        <c:auto val="1"/>
        <c:lblAlgn val="ctr"/>
        <c:lblOffset val="100"/>
        <c:noMultiLvlLbl val="0"/>
      </c:catAx>
      <c:valAx>
        <c:axId val="13972338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39723219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'Student Metrics'!$B$19</c:f>
              <c:strCache>
                <c:ptCount val="1"/>
                <c:pt idx="0">
                  <c:v># College Partners</c:v>
                </c:pt>
              </c:strCache>
            </c:strRef>
          </c:tx>
          <c:spPr>
            <a:solidFill>
              <a:schemeClr val="accent1"/>
            </a:solidFill>
            <a:ln>
              <a:noFill/>
            </a:ln>
            <a:effectLst/>
          </c:spPr>
          <c:invertIfNegative val="0"/>
          <c:cat>
            <c:numRef>
              <c:f>'Student Metrics'!$C$18:$L$18</c:f>
              <c:numCache>
                <c:formatCode>General</c:formatCode>
                <c:ptCount val="10"/>
                <c:pt idx="1">
                  <c:v>2011</c:v>
                </c:pt>
                <c:pt idx="2">
                  <c:v>2012</c:v>
                </c:pt>
                <c:pt idx="3">
                  <c:v>2013</c:v>
                </c:pt>
                <c:pt idx="4">
                  <c:v>2014</c:v>
                </c:pt>
                <c:pt idx="5">
                  <c:v>2015</c:v>
                </c:pt>
                <c:pt idx="6">
                  <c:v>2016</c:v>
                </c:pt>
                <c:pt idx="7">
                  <c:v>2017</c:v>
                </c:pt>
                <c:pt idx="8">
                  <c:v>2018</c:v>
                </c:pt>
                <c:pt idx="9">
                  <c:v>2019</c:v>
                </c:pt>
              </c:numCache>
            </c:numRef>
          </c:cat>
          <c:val>
            <c:numRef>
              <c:f>'Student Metrics'!$C$19:$L$19</c:f>
              <c:numCache>
                <c:formatCode>General</c:formatCode>
                <c:ptCount val="10"/>
                <c:pt idx="1">
                  <c:v>17</c:v>
                </c:pt>
                <c:pt idx="2">
                  <c:v>25</c:v>
                </c:pt>
                <c:pt idx="3">
                  <c:v>39</c:v>
                </c:pt>
                <c:pt idx="4">
                  <c:v>37</c:v>
                </c:pt>
                <c:pt idx="5">
                  <c:v>44</c:v>
                </c:pt>
                <c:pt idx="6">
                  <c:v>44</c:v>
                </c:pt>
                <c:pt idx="7">
                  <c:v>44</c:v>
                </c:pt>
                <c:pt idx="8">
                  <c:v>39</c:v>
                </c:pt>
                <c:pt idx="9">
                  <c:v>26</c:v>
                </c:pt>
              </c:numCache>
            </c:numRef>
          </c:val>
          <c:extLst>
            <c:ext xmlns:c16="http://schemas.microsoft.com/office/drawing/2014/chart" uri="{C3380CC4-5D6E-409C-BE32-E72D297353CC}">
              <c16:uniqueId val="{00000000-21C6-0E4B-A93B-121FB841BC20}"/>
            </c:ext>
          </c:extLst>
        </c:ser>
        <c:dLbls>
          <c:showLegendKey val="0"/>
          <c:showVal val="0"/>
          <c:showCatName val="0"/>
          <c:showSerName val="0"/>
          <c:showPercent val="0"/>
          <c:showBubbleSize val="0"/>
        </c:dLbls>
        <c:gapWidth val="219"/>
        <c:overlap val="-27"/>
        <c:axId val="1399453087"/>
        <c:axId val="1399454735"/>
      </c:barChart>
      <c:catAx>
        <c:axId val="1399453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399454735"/>
        <c:crosses val="autoZero"/>
        <c:auto val="1"/>
        <c:lblAlgn val="ctr"/>
        <c:lblOffset val="100"/>
        <c:noMultiLvlLbl val="0"/>
      </c:catAx>
      <c:valAx>
        <c:axId val="1399454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3994530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'Student Metrics'!$B$13</c:f>
              <c:strCache>
                <c:ptCount val="1"/>
                <c:pt idx="0">
                  <c:v> %Caucasian Male</c:v>
                </c:pt>
              </c:strCache>
            </c:strRef>
          </c:tx>
          <c:spPr>
            <a:solidFill>
              <a:schemeClr val="accent1"/>
            </a:solidFill>
            <a:ln>
              <a:noFill/>
            </a:ln>
            <a:effectLst/>
          </c:spPr>
          <c:invertIfNegative val="0"/>
          <c:cat>
            <c:numRef>
              <c:f>'Student Metrics'!$C$12:$L$12</c:f>
              <c:numCache>
                <c:formatCode>General</c:formatCode>
                <c:ptCount val="10"/>
                <c:pt idx="1">
                  <c:v>2011</c:v>
                </c:pt>
                <c:pt idx="2">
                  <c:v>2012</c:v>
                </c:pt>
                <c:pt idx="3">
                  <c:v>2013</c:v>
                </c:pt>
                <c:pt idx="4">
                  <c:v>2014</c:v>
                </c:pt>
                <c:pt idx="5">
                  <c:v>2015</c:v>
                </c:pt>
                <c:pt idx="6">
                  <c:v>2016</c:v>
                </c:pt>
                <c:pt idx="7">
                  <c:v>2017</c:v>
                </c:pt>
                <c:pt idx="8">
                  <c:v>2018</c:v>
                </c:pt>
                <c:pt idx="9">
                  <c:v>2019</c:v>
                </c:pt>
              </c:numCache>
            </c:numRef>
          </c:cat>
          <c:val>
            <c:numRef>
              <c:f>'Student Metrics'!$C$13:$L$13</c:f>
              <c:numCache>
                <c:formatCode>General</c:formatCode>
                <c:ptCount val="10"/>
                <c:pt idx="1">
                  <c:v>64</c:v>
                </c:pt>
                <c:pt idx="2">
                  <c:v>63</c:v>
                </c:pt>
                <c:pt idx="3">
                  <c:v>69</c:v>
                </c:pt>
                <c:pt idx="4" formatCode="0">
                  <c:v>64</c:v>
                </c:pt>
                <c:pt idx="5" formatCode="0">
                  <c:v>62</c:v>
                </c:pt>
                <c:pt idx="6" formatCode="0">
                  <c:v>63</c:v>
                </c:pt>
                <c:pt idx="7" formatCode="0">
                  <c:v>59</c:v>
                </c:pt>
                <c:pt idx="8" formatCode="0">
                  <c:v>60</c:v>
                </c:pt>
                <c:pt idx="9" formatCode="0">
                  <c:v>57</c:v>
                </c:pt>
              </c:numCache>
            </c:numRef>
          </c:val>
          <c:extLst>
            <c:ext xmlns:c16="http://schemas.microsoft.com/office/drawing/2014/chart" uri="{C3380CC4-5D6E-409C-BE32-E72D297353CC}">
              <c16:uniqueId val="{00000000-53E0-F343-B161-E0F14CB025C1}"/>
            </c:ext>
          </c:extLst>
        </c:ser>
        <c:ser>
          <c:idx val="1"/>
          <c:order val="1"/>
          <c:tx>
            <c:strRef>
              <c:f>'Student Metrics'!$B$14</c:f>
              <c:strCache>
                <c:ptCount val="1"/>
                <c:pt idx="0">
                  <c:v> % Minority Male</c:v>
                </c:pt>
              </c:strCache>
            </c:strRef>
          </c:tx>
          <c:spPr>
            <a:solidFill>
              <a:schemeClr val="accent2"/>
            </a:solidFill>
            <a:ln>
              <a:noFill/>
            </a:ln>
            <a:effectLst/>
          </c:spPr>
          <c:invertIfNegative val="0"/>
          <c:cat>
            <c:numRef>
              <c:f>'Student Metrics'!$C$12:$L$12</c:f>
              <c:numCache>
                <c:formatCode>General</c:formatCode>
                <c:ptCount val="10"/>
                <c:pt idx="1">
                  <c:v>2011</c:v>
                </c:pt>
                <c:pt idx="2">
                  <c:v>2012</c:v>
                </c:pt>
                <c:pt idx="3">
                  <c:v>2013</c:v>
                </c:pt>
                <c:pt idx="4">
                  <c:v>2014</c:v>
                </c:pt>
                <c:pt idx="5">
                  <c:v>2015</c:v>
                </c:pt>
                <c:pt idx="6">
                  <c:v>2016</c:v>
                </c:pt>
                <c:pt idx="7">
                  <c:v>2017</c:v>
                </c:pt>
                <c:pt idx="8">
                  <c:v>2018</c:v>
                </c:pt>
                <c:pt idx="9">
                  <c:v>2019</c:v>
                </c:pt>
              </c:numCache>
            </c:numRef>
          </c:cat>
          <c:val>
            <c:numRef>
              <c:f>'Student Metrics'!$C$14:$L$14</c:f>
              <c:numCache>
                <c:formatCode>General</c:formatCode>
                <c:ptCount val="10"/>
                <c:pt idx="1">
                  <c:v>21</c:v>
                </c:pt>
                <c:pt idx="2">
                  <c:v>17</c:v>
                </c:pt>
                <c:pt idx="3">
                  <c:v>17</c:v>
                </c:pt>
                <c:pt idx="4" formatCode="0">
                  <c:v>21</c:v>
                </c:pt>
                <c:pt idx="5" formatCode="0">
                  <c:v>21</c:v>
                </c:pt>
                <c:pt idx="6" formatCode="0">
                  <c:v>20</c:v>
                </c:pt>
                <c:pt idx="7" formatCode="0">
                  <c:v>24</c:v>
                </c:pt>
                <c:pt idx="8" formatCode="0">
                  <c:v>25</c:v>
                </c:pt>
                <c:pt idx="9" formatCode="0">
                  <c:v>27</c:v>
                </c:pt>
              </c:numCache>
            </c:numRef>
          </c:val>
          <c:extLst>
            <c:ext xmlns:c16="http://schemas.microsoft.com/office/drawing/2014/chart" uri="{C3380CC4-5D6E-409C-BE32-E72D297353CC}">
              <c16:uniqueId val="{00000001-53E0-F343-B161-E0F14CB025C1}"/>
            </c:ext>
          </c:extLst>
        </c:ser>
        <c:ser>
          <c:idx val="2"/>
          <c:order val="2"/>
          <c:tx>
            <c:strRef>
              <c:f>'Student Metrics'!$B$15</c:f>
              <c:strCache>
                <c:ptCount val="1"/>
                <c:pt idx="0">
                  <c:v> %Caucasian Female</c:v>
                </c:pt>
              </c:strCache>
            </c:strRef>
          </c:tx>
          <c:spPr>
            <a:solidFill>
              <a:schemeClr val="accent3"/>
            </a:solidFill>
            <a:ln>
              <a:noFill/>
            </a:ln>
            <a:effectLst/>
          </c:spPr>
          <c:invertIfNegative val="0"/>
          <c:cat>
            <c:numRef>
              <c:f>'Student Metrics'!$C$12:$L$12</c:f>
              <c:numCache>
                <c:formatCode>General</c:formatCode>
                <c:ptCount val="10"/>
                <c:pt idx="1">
                  <c:v>2011</c:v>
                </c:pt>
                <c:pt idx="2">
                  <c:v>2012</c:v>
                </c:pt>
                <c:pt idx="3">
                  <c:v>2013</c:v>
                </c:pt>
                <c:pt idx="4">
                  <c:v>2014</c:v>
                </c:pt>
                <c:pt idx="5">
                  <c:v>2015</c:v>
                </c:pt>
                <c:pt idx="6">
                  <c:v>2016</c:v>
                </c:pt>
                <c:pt idx="7">
                  <c:v>2017</c:v>
                </c:pt>
                <c:pt idx="8">
                  <c:v>2018</c:v>
                </c:pt>
                <c:pt idx="9">
                  <c:v>2019</c:v>
                </c:pt>
              </c:numCache>
            </c:numRef>
          </c:cat>
          <c:val>
            <c:numRef>
              <c:f>'Student Metrics'!$C$15:$L$15</c:f>
              <c:numCache>
                <c:formatCode>General</c:formatCode>
                <c:ptCount val="10"/>
                <c:pt idx="1">
                  <c:v>11</c:v>
                </c:pt>
                <c:pt idx="2">
                  <c:v>15</c:v>
                </c:pt>
                <c:pt idx="3">
                  <c:v>11</c:v>
                </c:pt>
                <c:pt idx="4" formatCode="0">
                  <c:v>9</c:v>
                </c:pt>
                <c:pt idx="5" formatCode="0">
                  <c:v>12</c:v>
                </c:pt>
                <c:pt idx="6" formatCode="0">
                  <c:v>11</c:v>
                </c:pt>
                <c:pt idx="7" formatCode="0">
                  <c:v>9</c:v>
                </c:pt>
                <c:pt idx="8" formatCode="0">
                  <c:v>9</c:v>
                </c:pt>
                <c:pt idx="9" formatCode="0">
                  <c:v>9</c:v>
                </c:pt>
              </c:numCache>
            </c:numRef>
          </c:val>
          <c:extLst>
            <c:ext xmlns:c16="http://schemas.microsoft.com/office/drawing/2014/chart" uri="{C3380CC4-5D6E-409C-BE32-E72D297353CC}">
              <c16:uniqueId val="{00000002-53E0-F343-B161-E0F14CB025C1}"/>
            </c:ext>
          </c:extLst>
        </c:ser>
        <c:ser>
          <c:idx val="3"/>
          <c:order val="3"/>
          <c:tx>
            <c:strRef>
              <c:f>'Student Metrics'!$B$16</c:f>
              <c:strCache>
                <c:ptCount val="1"/>
                <c:pt idx="0">
                  <c:v>% Minority Female</c:v>
                </c:pt>
              </c:strCache>
            </c:strRef>
          </c:tx>
          <c:spPr>
            <a:solidFill>
              <a:schemeClr val="accent4"/>
            </a:solidFill>
            <a:ln>
              <a:noFill/>
            </a:ln>
            <a:effectLst/>
          </c:spPr>
          <c:invertIfNegative val="0"/>
          <c:cat>
            <c:numRef>
              <c:f>'Student Metrics'!$C$12:$L$12</c:f>
              <c:numCache>
                <c:formatCode>General</c:formatCode>
                <c:ptCount val="10"/>
                <c:pt idx="1">
                  <c:v>2011</c:v>
                </c:pt>
                <c:pt idx="2">
                  <c:v>2012</c:v>
                </c:pt>
                <c:pt idx="3">
                  <c:v>2013</c:v>
                </c:pt>
                <c:pt idx="4">
                  <c:v>2014</c:v>
                </c:pt>
                <c:pt idx="5">
                  <c:v>2015</c:v>
                </c:pt>
                <c:pt idx="6">
                  <c:v>2016</c:v>
                </c:pt>
                <c:pt idx="7">
                  <c:v>2017</c:v>
                </c:pt>
                <c:pt idx="8">
                  <c:v>2018</c:v>
                </c:pt>
                <c:pt idx="9">
                  <c:v>2019</c:v>
                </c:pt>
              </c:numCache>
            </c:numRef>
          </c:cat>
          <c:val>
            <c:numRef>
              <c:f>'Student Metrics'!$C$16:$L$16</c:f>
              <c:numCache>
                <c:formatCode>General</c:formatCode>
                <c:ptCount val="10"/>
                <c:pt idx="1">
                  <c:v>4</c:v>
                </c:pt>
                <c:pt idx="2">
                  <c:v>5</c:v>
                </c:pt>
                <c:pt idx="3">
                  <c:v>3</c:v>
                </c:pt>
                <c:pt idx="4" formatCode="0">
                  <c:v>6</c:v>
                </c:pt>
                <c:pt idx="5" formatCode="0">
                  <c:v>5</c:v>
                </c:pt>
                <c:pt idx="6" formatCode="0">
                  <c:v>6</c:v>
                </c:pt>
                <c:pt idx="7" formatCode="0">
                  <c:v>8</c:v>
                </c:pt>
                <c:pt idx="8" formatCode="0">
                  <c:v>6</c:v>
                </c:pt>
                <c:pt idx="9" formatCode="0">
                  <c:v>5</c:v>
                </c:pt>
              </c:numCache>
            </c:numRef>
          </c:val>
          <c:extLst>
            <c:ext xmlns:c16="http://schemas.microsoft.com/office/drawing/2014/chart" uri="{C3380CC4-5D6E-409C-BE32-E72D297353CC}">
              <c16:uniqueId val="{00000003-53E0-F343-B161-E0F14CB025C1}"/>
            </c:ext>
          </c:extLst>
        </c:ser>
        <c:dLbls>
          <c:showLegendKey val="0"/>
          <c:showVal val="0"/>
          <c:showCatName val="0"/>
          <c:showSerName val="0"/>
          <c:showPercent val="0"/>
          <c:showBubbleSize val="0"/>
        </c:dLbls>
        <c:gapWidth val="219"/>
        <c:overlap val="-27"/>
        <c:axId val="1399147983"/>
        <c:axId val="1399149631"/>
      </c:barChart>
      <c:catAx>
        <c:axId val="1399147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399149631"/>
        <c:crosses val="autoZero"/>
        <c:auto val="1"/>
        <c:lblAlgn val="ctr"/>
        <c:lblOffset val="100"/>
        <c:noMultiLvlLbl val="0"/>
      </c:catAx>
      <c:valAx>
        <c:axId val="13991496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399147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449699017544387E-2"/>
          <c:y val="5.3313840155945418E-2"/>
          <c:w val="0.92082035274739749"/>
          <c:h val="0.86947117721395939"/>
        </c:manualLayout>
      </c:layout>
      <c:barChart>
        <c:barDir val="col"/>
        <c:grouping val="clustered"/>
        <c:varyColors val="0"/>
        <c:dLbls>
          <c:showLegendKey val="0"/>
          <c:showVal val="0"/>
          <c:showCatName val="0"/>
          <c:showSerName val="0"/>
          <c:showPercent val="0"/>
          <c:showBubbleSize val="0"/>
        </c:dLbls>
        <c:gapWidth val="219"/>
        <c:overlap val="-27"/>
        <c:axId val="1397232191"/>
        <c:axId val="1397233839"/>
      </c:barChart>
      <c:catAx>
        <c:axId val="1397232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397233839"/>
        <c:crosses val="autoZero"/>
        <c:auto val="1"/>
        <c:lblAlgn val="ctr"/>
        <c:lblOffset val="100"/>
        <c:noMultiLvlLbl val="0"/>
      </c:catAx>
      <c:valAx>
        <c:axId val="13972338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39723219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B87C99-D025-4107-AECE-225C3E39DE11}"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F3F93E04-4C62-4387-9A88-4CCC15261476}">
      <dgm:prSet phldrT="[Text]" custT="1"/>
      <dgm:spPr/>
      <dgm:t>
        <a:bodyPr/>
        <a:lstStyle/>
        <a:p>
          <a:r>
            <a:rPr lang="en-US" sz="2000" dirty="0"/>
            <a:t>Summer </a:t>
          </a:r>
        </a:p>
        <a:p>
          <a:r>
            <a:rPr lang="en-US" sz="2000" dirty="0"/>
            <a:t>Internship</a:t>
          </a:r>
        </a:p>
      </dgm:t>
    </dgm:pt>
    <dgm:pt modelId="{B73181D2-3B99-4E3E-8E16-43BCED3EE3E9}" type="parTrans" cxnId="{1770C7D3-FAC7-43F4-A579-A88F2BAA8E37}">
      <dgm:prSet/>
      <dgm:spPr/>
      <dgm:t>
        <a:bodyPr/>
        <a:lstStyle/>
        <a:p>
          <a:endParaRPr lang="en-US"/>
        </a:p>
      </dgm:t>
    </dgm:pt>
    <dgm:pt modelId="{73D46B9E-9810-4414-AB9A-587E947B6AC6}" type="sibTrans" cxnId="{1770C7D3-FAC7-43F4-A579-A88F2BAA8E37}">
      <dgm:prSet/>
      <dgm:spPr/>
      <dgm:t>
        <a:bodyPr/>
        <a:lstStyle/>
        <a:p>
          <a:endParaRPr lang="en-US"/>
        </a:p>
      </dgm:t>
    </dgm:pt>
    <dgm:pt modelId="{1D0B86A2-AA2C-457A-86AE-D87CB137F19D}">
      <dgm:prSet phldrT="[Text]" custT="1"/>
      <dgm:spPr/>
      <dgm:t>
        <a:bodyPr/>
        <a:lstStyle/>
        <a:p>
          <a:r>
            <a:rPr lang="en-US" sz="1200" dirty="0"/>
            <a:t>DOE Partnership </a:t>
          </a:r>
        </a:p>
      </dgm:t>
    </dgm:pt>
    <dgm:pt modelId="{47C230E0-9CC2-48C4-B65A-D6362944749B}" type="parTrans" cxnId="{F9D67235-E499-4718-829D-D962D004D35F}">
      <dgm:prSet/>
      <dgm:spPr/>
      <dgm:t>
        <a:bodyPr/>
        <a:lstStyle/>
        <a:p>
          <a:endParaRPr lang="en-US"/>
        </a:p>
      </dgm:t>
    </dgm:pt>
    <dgm:pt modelId="{4D4ED765-4A51-4D87-81E7-C2560D1F5675}" type="sibTrans" cxnId="{F9D67235-E499-4718-829D-D962D004D35F}">
      <dgm:prSet/>
      <dgm:spPr/>
      <dgm:t>
        <a:bodyPr/>
        <a:lstStyle/>
        <a:p>
          <a:endParaRPr lang="en-US"/>
        </a:p>
      </dgm:t>
    </dgm:pt>
    <dgm:pt modelId="{7967EE0A-1EA9-4F43-B902-356B7EF10522}">
      <dgm:prSet phldrT="[Text]" custT="1"/>
      <dgm:spPr/>
      <dgm:t>
        <a:bodyPr/>
        <a:lstStyle/>
        <a:p>
          <a:r>
            <a:rPr lang="en-US" sz="2000" dirty="0"/>
            <a:t>Second Year Classes </a:t>
          </a:r>
        </a:p>
        <a:p>
          <a:r>
            <a:rPr lang="en-US" sz="1050" i="1" dirty="0"/>
            <a:t>(15 Credit Hours)</a:t>
          </a:r>
        </a:p>
      </dgm:t>
    </dgm:pt>
    <dgm:pt modelId="{1BAD84A3-8D00-4CEB-B455-F5DB238F59DE}" type="parTrans" cxnId="{AB0B9BAF-F926-4B7A-A764-DC9BDECA9142}">
      <dgm:prSet/>
      <dgm:spPr/>
      <dgm:t>
        <a:bodyPr/>
        <a:lstStyle/>
        <a:p>
          <a:endParaRPr lang="en-US"/>
        </a:p>
      </dgm:t>
    </dgm:pt>
    <dgm:pt modelId="{D080CB7B-D17F-47D6-B281-28753249B622}" type="sibTrans" cxnId="{AB0B9BAF-F926-4B7A-A764-DC9BDECA9142}">
      <dgm:prSet/>
      <dgm:spPr/>
      <dgm:t>
        <a:bodyPr/>
        <a:lstStyle/>
        <a:p>
          <a:endParaRPr lang="en-US"/>
        </a:p>
      </dgm:t>
    </dgm:pt>
    <dgm:pt modelId="{D25D2873-EDB6-40CC-BFC8-78860A589E2A}">
      <dgm:prSet phldrT="[Text]" custT="1"/>
      <dgm:spPr/>
      <dgm:t>
        <a:bodyPr/>
        <a:lstStyle/>
        <a:p>
          <a:r>
            <a:rPr lang="en-US" sz="1200" dirty="0"/>
            <a:t>Class 1:  Introduction to Environmental Regulations</a:t>
          </a:r>
        </a:p>
      </dgm:t>
    </dgm:pt>
    <dgm:pt modelId="{CB53E006-FE97-4F3A-B760-91D70C611C80}" type="parTrans" cxnId="{135E616B-4D3F-478A-98D8-0899A3DA82C4}">
      <dgm:prSet/>
      <dgm:spPr/>
      <dgm:t>
        <a:bodyPr/>
        <a:lstStyle/>
        <a:p>
          <a:endParaRPr lang="en-US"/>
        </a:p>
      </dgm:t>
    </dgm:pt>
    <dgm:pt modelId="{8A6BA8E2-3815-49C6-AEA9-6FB0C24A66A1}" type="sibTrans" cxnId="{135E616B-4D3F-478A-98D8-0899A3DA82C4}">
      <dgm:prSet/>
      <dgm:spPr/>
      <dgm:t>
        <a:bodyPr/>
        <a:lstStyle/>
        <a:p>
          <a:endParaRPr lang="en-US"/>
        </a:p>
      </dgm:t>
    </dgm:pt>
    <dgm:pt modelId="{9C81EA7F-28BE-4B41-8858-5ED79E3A6124}">
      <dgm:prSet phldrT="[Text]" custT="1"/>
      <dgm:spPr/>
      <dgm:t>
        <a:bodyPr/>
        <a:lstStyle/>
        <a:p>
          <a:r>
            <a:rPr lang="en-US" sz="1200" dirty="0"/>
            <a:t>Cass 2:  Nuclear Materials Processing</a:t>
          </a:r>
        </a:p>
      </dgm:t>
    </dgm:pt>
    <dgm:pt modelId="{FB1F79F7-B9E8-4529-8403-68F9FBDCD774}" type="parTrans" cxnId="{9DB160F8-7D1A-460A-B29E-5BA8A87911F0}">
      <dgm:prSet/>
      <dgm:spPr/>
      <dgm:t>
        <a:bodyPr/>
        <a:lstStyle/>
        <a:p>
          <a:endParaRPr lang="en-US"/>
        </a:p>
      </dgm:t>
    </dgm:pt>
    <dgm:pt modelId="{F3AC27FA-CC7D-44DB-BECA-669DC4A6A027}" type="sibTrans" cxnId="{9DB160F8-7D1A-460A-B29E-5BA8A87911F0}">
      <dgm:prSet/>
      <dgm:spPr/>
      <dgm:t>
        <a:bodyPr/>
        <a:lstStyle/>
        <a:p>
          <a:endParaRPr lang="en-US"/>
        </a:p>
      </dgm:t>
    </dgm:pt>
    <dgm:pt modelId="{97627F1C-E077-4071-BDCF-C7EA342BBB12}">
      <dgm:prSet phldrT="[Text]" custT="1"/>
      <dgm:spPr/>
      <dgm:t>
        <a:bodyPr/>
        <a:lstStyle/>
        <a:p>
          <a:r>
            <a:rPr lang="en-US" sz="1200" dirty="0"/>
            <a:t>Class 3:  Deactivating &amp; Decommissioning Strategies</a:t>
          </a:r>
        </a:p>
      </dgm:t>
    </dgm:pt>
    <dgm:pt modelId="{2D748A3F-0063-47F0-926C-8A478DD3141E}" type="parTrans" cxnId="{F3719EAC-E5EA-4A44-BC1C-7478A791A74E}">
      <dgm:prSet/>
      <dgm:spPr/>
      <dgm:t>
        <a:bodyPr/>
        <a:lstStyle/>
        <a:p>
          <a:endParaRPr lang="en-US"/>
        </a:p>
      </dgm:t>
    </dgm:pt>
    <dgm:pt modelId="{4A3AF3DF-33B9-4E47-A5F8-A5BE37F7A44D}" type="sibTrans" cxnId="{F3719EAC-E5EA-4A44-BC1C-7478A791A74E}">
      <dgm:prSet/>
      <dgm:spPr/>
      <dgm:t>
        <a:bodyPr/>
        <a:lstStyle/>
        <a:p>
          <a:endParaRPr lang="en-US"/>
        </a:p>
      </dgm:t>
    </dgm:pt>
    <dgm:pt modelId="{EA3A6013-5310-4CED-913B-B081A4685B58}">
      <dgm:prSet phldrT="[Text]" custT="1"/>
      <dgm:spPr/>
      <dgm:t>
        <a:bodyPr/>
        <a:lstStyle/>
        <a:p>
          <a:r>
            <a:rPr lang="en-US" sz="1200" dirty="0"/>
            <a:t>Class 4:  Radioactive Waste Management</a:t>
          </a:r>
        </a:p>
      </dgm:t>
    </dgm:pt>
    <dgm:pt modelId="{01582146-FCC9-4E32-BDCF-D534DC1A52FC}" type="parTrans" cxnId="{8A7A4908-39B2-49E5-A497-E78F23084F18}">
      <dgm:prSet/>
      <dgm:spPr/>
      <dgm:t>
        <a:bodyPr/>
        <a:lstStyle/>
        <a:p>
          <a:endParaRPr lang="en-US"/>
        </a:p>
      </dgm:t>
    </dgm:pt>
    <dgm:pt modelId="{DC9BEA6C-ECE8-47C9-AC83-9AF120C79B6E}" type="sibTrans" cxnId="{8A7A4908-39B2-49E5-A497-E78F23084F18}">
      <dgm:prSet/>
      <dgm:spPr/>
      <dgm:t>
        <a:bodyPr/>
        <a:lstStyle/>
        <a:p>
          <a:endParaRPr lang="en-US"/>
        </a:p>
      </dgm:t>
    </dgm:pt>
    <dgm:pt modelId="{D1808C00-9870-4295-ADFF-5F117D63A85B}">
      <dgm:prSet phldrT="[Text]" custT="1"/>
      <dgm:spPr/>
      <dgm:t>
        <a:bodyPr/>
        <a:lstStyle/>
        <a:p>
          <a:r>
            <a:rPr lang="en-US" sz="1200" dirty="0"/>
            <a:t>Class 5:  Capstone / Special Project</a:t>
          </a:r>
        </a:p>
      </dgm:t>
    </dgm:pt>
    <dgm:pt modelId="{A2231ADE-97C4-40E3-A0AF-765DBEE44742}" type="parTrans" cxnId="{0C4C1FA5-3E73-4CC3-A80A-519F86B1D53B}">
      <dgm:prSet/>
      <dgm:spPr/>
      <dgm:t>
        <a:bodyPr/>
        <a:lstStyle/>
        <a:p>
          <a:endParaRPr lang="en-US"/>
        </a:p>
      </dgm:t>
    </dgm:pt>
    <dgm:pt modelId="{3FE1B0F7-B426-46B2-953A-3659163CE3A8}" type="sibTrans" cxnId="{0C4C1FA5-3E73-4CC3-A80A-519F86B1D53B}">
      <dgm:prSet/>
      <dgm:spPr/>
      <dgm:t>
        <a:bodyPr/>
        <a:lstStyle/>
        <a:p>
          <a:endParaRPr lang="en-US"/>
        </a:p>
      </dgm:t>
    </dgm:pt>
    <dgm:pt modelId="{5B559C2F-7C32-4B18-97EC-854934D014F4}" type="pres">
      <dgm:prSet presAssocID="{38B87C99-D025-4107-AECE-225C3E39DE11}" presName="Name0" presStyleCnt="0">
        <dgm:presLayoutVars>
          <dgm:dir/>
          <dgm:animLvl val="lvl"/>
          <dgm:resizeHandles val="exact"/>
        </dgm:presLayoutVars>
      </dgm:prSet>
      <dgm:spPr/>
    </dgm:pt>
    <dgm:pt modelId="{30D0ED11-0AD2-4725-867C-915357A83E9C}" type="pres">
      <dgm:prSet presAssocID="{F3F93E04-4C62-4387-9A88-4CCC15261476}" presName="linNode" presStyleCnt="0"/>
      <dgm:spPr/>
    </dgm:pt>
    <dgm:pt modelId="{A4FBED2D-617B-49BE-A48C-8C2A66DCEBA0}" type="pres">
      <dgm:prSet presAssocID="{F3F93E04-4C62-4387-9A88-4CCC15261476}" presName="parentText" presStyleLbl="node1" presStyleIdx="0" presStyleCnt="2" custScaleY="33758">
        <dgm:presLayoutVars>
          <dgm:chMax val="1"/>
          <dgm:bulletEnabled val="1"/>
        </dgm:presLayoutVars>
      </dgm:prSet>
      <dgm:spPr/>
    </dgm:pt>
    <dgm:pt modelId="{D4F24254-5AC5-4D12-8B65-7B55A2B79F89}" type="pres">
      <dgm:prSet presAssocID="{F3F93E04-4C62-4387-9A88-4CCC15261476}" presName="descendantText" presStyleLbl="alignAccFollowNode1" presStyleIdx="0" presStyleCnt="2" custScaleY="36717" custLinFactNeighborX="159" custLinFactNeighborY="-107">
        <dgm:presLayoutVars>
          <dgm:bulletEnabled val="1"/>
        </dgm:presLayoutVars>
      </dgm:prSet>
      <dgm:spPr/>
    </dgm:pt>
    <dgm:pt modelId="{D78E6235-3A2F-4DA2-964B-37474F3FC437}" type="pres">
      <dgm:prSet presAssocID="{73D46B9E-9810-4414-AB9A-587E947B6AC6}" presName="sp" presStyleCnt="0"/>
      <dgm:spPr/>
    </dgm:pt>
    <dgm:pt modelId="{3461553F-B4A8-4AED-9D4E-81659D5E7E72}" type="pres">
      <dgm:prSet presAssocID="{7967EE0A-1EA9-4F43-B902-356B7EF10522}" presName="linNode" presStyleCnt="0"/>
      <dgm:spPr/>
    </dgm:pt>
    <dgm:pt modelId="{7D06EFF3-9B10-4FB5-B7A3-FE664B90ECF8}" type="pres">
      <dgm:prSet presAssocID="{7967EE0A-1EA9-4F43-B902-356B7EF10522}" presName="parentText" presStyleLbl="node1" presStyleIdx="1" presStyleCnt="2" custScaleY="50712">
        <dgm:presLayoutVars>
          <dgm:chMax val="1"/>
          <dgm:bulletEnabled val="1"/>
        </dgm:presLayoutVars>
      </dgm:prSet>
      <dgm:spPr/>
    </dgm:pt>
    <dgm:pt modelId="{0BDAAA50-F8B5-4620-A6D1-94228ABE86B1}" type="pres">
      <dgm:prSet presAssocID="{7967EE0A-1EA9-4F43-B902-356B7EF10522}" presName="descendantText" presStyleLbl="alignAccFollowNode1" presStyleIdx="1" presStyleCnt="2" custScaleY="56425">
        <dgm:presLayoutVars>
          <dgm:bulletEnabled val="1"/>
        </dgm:presLayoutVars>
      </dgm:prSet>
      <dgm:spPr/>
    </dgm:pt>
  </dgm:ptLst>
  <dgm:cxnLst>
    <dgm:cxn modelId="{8A7A4908-39B2-49E5-A497-E78F23084F18}" srcId="{7967EE0A-1EA9-4F43-B902-356B7EF10522}" destId="{EA3A6013-5310-4CED-913B-B081A4685B58}" srcOrd="3" destOrd="0" parTransId="{01582146-FCC9-4E32-BDCF-D534DC1A52FC}" sibTransId="{DC9BEA6C-ECE8-47C9-AC83-9AF120C79B6E}"/>
    <dgm:cxn modelId="{EA8B6D17-649C-43EA-BA07-A0D36535241C}" type="presOf" srcId="{7967EE0A-1EA9-4F43-B902-356B7EF10522}" destId="{7D06EFF3-9B10-4FB5-B7A3-FE664B90ECF8}" srcOrd="0" destOrd="0" presId="urn:microsoft.com/office/officeart/2005/8/layout/vList5"/>
    <dgm:cxn modelId="{7B425F24-D6F6-4A0D-A9D4-E1DCEE45F37A}" type="presOf" srcId="{1D0B86A2-AA2C-457A-86AE-D87CB137F19D}" destId="{D4F24254-5AC5-4D12-8B65-7B55A2B79F89}" srcOrd="0" destOrd="0" presId="urn:microsoft.com/office/officeart/2005/8/layout/vList5"/>
    <dgm:cxn modelId="{94409425-D872-4099-A76D-5BE8233A2E17}" type="presOf" srcId="{38B87C99-D025-4107-AECE-225C3E39DE11}" destId="{5B559C2F-7C32-4B18-97EC-854934D014F4}" srcOrd="0" destOrd="0" presId="urn:microsoft.com/office/officeart/2005/8/layout/vList5"/>
    <dgm:cxn modelId="{F9D67235-E499-4718-829D-D962D004D35F}" srcId="{F3F93E04-4C62-4387-9A88-4CCC15261476}" destId="{1D0B86A2-AA2C-457A-86AE-D87CB137F19D}" srcOrd="0" destOrd="0" parTransId="{47C230E0-9CC2-48C4-B65A-D6362944749B}" sibTransId="{4D4ED765-4A51-4D87-81E7-C2560D1F5675}"/>
    <dgm:cxn modelId="{0C43D140-5EC9-40EC-99ED-FE468C1A1FA3}" type="presOf" srcId="{9C81EA7F-28BE-4B41-8858-5ED79E3A6124}" destId="{0BDAAA50-F8B5-4620-A6D1-94228ABE86B1}" srcOrd="0" destOrd="1" presId="urn:microsoft.com/office/officeart/2005/8/layout/vList5"/>
    <dgm:cxn modelId="{135E616B-4D3F-478A-98D8-0899A3DA82C4}" srcId="{7967EE0A-1EA9-4F43-B902-356B7EF10522}" destId="{D25D2873-EDB6-40CC-BFC8-78860A589E2A}" srcOrd="0" destOrd="0" parTransId="{CB53E006-FE97-4F3A-B760-91D70C611C80}" sibTransId="{8A6BA8E2-3815-49C6-AEA9-6FB0C24A66A1}"/>
    <dgm:cxn modelId="{214FA587-0EA5-4EDF-B604-B087D36D3EF0}" type="presOf" srcId="{D1808C00-9870-4295-ADFF-5F117D63A85B}" destId="{0BDAAA50-F8B5-4620-A6D1-94228ABE86B1}" srcOrd="0" destOrd="4" presId="urn:microsoft.com/office/officeart/2005/8/layout/vList5"/>
    <dgm:cxn modelId="{BC6A7298-E7B9-4158-9BE0-A84860CF8BAA}" type="presOf" srcId="{EA3A6013-5310-4CED-913B-B081A4685B58}" destId="{0BDAAA50-F8B5-4620-A6D1-94228ABE86B1}" srcOrd="0" destOrd="3" presId="urn:microsoft.com/office/officeart/2005/8/layout/vList5"/>
    <dgm:cxn modelId="{98FF3E99-B715-4B82-BB64-535AA0D16552}" type="presOf" srcId="{D25D2873-EDB6-40CC-BFC8-78860A589E2A}" destId="{0BDAAA50-F8B5-4620-A6D1-94228ABE86B1}" srcOrd="0" destOrd="0" presId="urn:microsoft.com/office/officeart/2005/8/layout/vList5"/>
    <dgm:cxn modelId="{0C4C1FA5-3E73-4CC3-A80A-519F86B1D53B}" srcId="{7967EE0A-1EA9-4F43-B902-356B7EF10522}" destId="{D1808C00-9870-4295-ADFF-5F117D63A85B}" srcOrd="4" destOrd="0" parTransId="{A2231ADE-97C4-40E3-A0AF-765DBEE44742}" sibTransId="{3FE1B0F7-B426-46B2-953A-3659163CE3A8}"/>
    <dgm:cxn modelId="{F3719EAC-E5EA-4A44-BC1C-7478A791A74E}" srcId="{7967EE0A-1EA9-4F43-B902-356B7EF10522}" destId="{97627F1C-E077-4071-BDCF-C7EA342BBB12}" srcOrd="2" destOrd="0" parTransId="{2D748A3F-0063-47F0-926C-8A478DD3141E}" sibTransId="{4A3AF3DF-33B9-4E47-A5F8-A5BE37F7A44D}"/>
    <dgm:cxn modelId="{AB0B9BAF-F926-4B7A-A764-DC9BDECA9142}" srcId="{38B87C99-D025-4107-AECE-225C3E39DE11}" destId="{7967EE0A-1EA9-4F43-B902-356B7EF10522}" srcOrd="1" destOrd="0" parTransId="{1BAD84A3-8D00-4CEB-B455-F5DB238F59DE}" sibTransId="{D080CB7B-D17F-47D6-B281-28753249B622}"/>
    <dgm:cxn modelId="{1770C7D3-FAC7-43F4-A579-A88F2BAA8E37}" srcId="{38B87C99-D025-4107-AECE-225C3E39DE11}" destId="{F3F93E04-4C62-4387-9A88-4CCC15261476}" srcOrd="0" destOrd="0" parTransId="{B73181D2-3B99-4E3E-8E16-43BCED3EE3E9}" sibTransId="{73D46B9E-9810-4414-AB9A-587E947B6AC6}"/>
    <dgm:cxn modelId="{586631DE-737E-49E6-827D-4AAB7002D11C}" type="presOf" srcId="{F3F93E04-4C62-4387-9A88-4CCC15261476}" destId="{A4FBED2D-617B-49BE-A48C-8C2A66DCEBA0}" srcOrd="0" destOrd="0" presId="urn:microsoft.com/office/officeart/2005/8/layout/vList5"/>
    <dgm:cxn modelId="{05A3A8EE-E942-422A-B638-6AF031818002}" type="presOf" srcId="{97627F1C-E077-4071-BDCF-C7EA342BBB12}" destId="{0BDAAA50-F8B5-4620-A6D1-94228ABE86B1}" srcOrd="0" destOrd="2" presId="urn:microsoft.com/office/officeart/2005/8/layout/vList5"/>
    <dgm:cxn modelId="{9DB160F8-7D1A-460A-B29E-5BA8A87911F0}" srcId="{7967EE0A-1EA9-4F43-B902-356B7EF10522}" destId="{9C81EA7F-28BE-4B41-8858-5ED79E3A6124}" srcOrd="1" destOrd="0" parTransId="{FB1F79F7-B9E8-4529-8403-68F9FBDCD774}" sibTransId="{F3AC27FA-CC7D-44DB-BECA-669DC4A6A027}"/>
    <dgm:cxn modelId="{192244E6-D454-4905-93A4-3885F63548B3}" type="presParOf" srcId="{5B559C2F-7C32-4B18-97EC-854934D014F4}" destId="{30D0ED11-0AD2-4725-867C-915357A83E9C}" srcOrd="0" destOrd="0" presId="urn:microsoft.com/office/officeart/2005/8/layout/vList5"/>
    <dgm:cxn modelId="{13A455BE-C7BD-4C38-A5F5-AB9214BD02EB}" type="presParOf" srcId="{30D0ED11-0AD2-4725-867C-915357A83E9C}" destId="{A4FBED2D-617B-49BE-A48C-8C2A66DCEBA0}" srcOrd="0" destOrd="0" presId="urn:microsoft.com/office/officeart/2005/8/layout/vList5"/>
    <dgm:cxn modelId="{FD0957EC-5352-4F1C-9AF4-11F03F91E911}" type="presParOf" srcId="{30D0ED11-0AD2-4725-867C-915357A83E9C}" destId="{D4F24254-5AC5-4D12-8B65-7B55A2B79F89}" srcOrd="1" destOrd="0" presId="urn:microsoft.com/office/officeart/2005/8/layout/vList5"/>
    <dgm:cxn modelId="{E2E1903E-3947-47A6-BDED-C8F24627CDE6}" type="presParOf" srcId="{5B559C2F-7C32-4B18-97EC-854934D014F4}" destId="{D78E6235-3A2F-4DA2-964B-37474F3FC437}" srcOrd="1" destOrd="0" presId="urn:microsoft.com/office/officeart/2005/8/layout/vList5"/>
    <dgm:cxn modelId="{43F6F723-8947-4A38-92B1-9804BFD53941}" type="presParOf" srcId="{5B559C2F-7C32-4B18-97EC-854934D014F4}" destId="{3461553F-B4A8-4AED-9D4E-81659D5E7E72}" srcOrd="2" destOrd="0" presId="urn:microsoft.com/office/officeart/2005/8/layout/vList5"/>
    <dgm:cxn modelId="{A5AA1F18-574B-4C5F-AE93-60B3D5B08E5D}" type="presParOf" srcId="{3461553F-B4A8-4AED-9D4E-81659D5E7E72}" destId="{7D06EFF3-9B10-4FB5-B7A3-FE664B90ECF8}" srcOrd="0" destOrd="0" presId="urn:microsoft.com/office/officeart/2005/8/layout/vList5"/>
    <dgm:cxn modelId="{7C4970D0-B188-4052-8EB1-C21D2115B631}" type="presParOf" srcId="{3461553F-B4A8-4AED-9D4E-81659D5E7E72}" destId="{0BDAAA50-F8B5-4620-A6D1-94228ABE86B1}"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521BF2-B82C-4F7F-B555-C1AE163440E1}"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55D0880B-2BBE-4149-8B3C-85198535168E}">
      <dgm:prSet phldrT="[Text]" custT="1"/>
      <dgm:spPr/>
      <dgm:t>
        <a:bodyPr/>
        <a:lstStyle/>
        <a:p>
          <a:pPr algn="ctr"/>
          <a:endParaRPr lang="en-US" sz="1500" dirty="0"/>
        </a:p>
        <a:p>
          <a:pPr algn="ctr"/>
          <a:endParaRPr lang="en-US" sz="1500" dirty="0"/>
        </a:p>
        <a:p>
          <a:pPr algn="ctr"/>
          <a:r>
            <a:rPr lang="en-US" sz="1500" dirty="0"/>
            <a:t>Introduction to Environmental Regulations </a:t>
          </a:r>
        </a:p>
      </dgm:t>
    </dgm:pt>
    <dgm:pt modelId="{9D8CCB42-424A-45EF-AD04-FA7707E9C828}" type="parTrans" cxnId="{75394E42-04B4-44AD-BBA1-BC3DB6839478}">
      <dgm:prSet/>
      <dgm:spPr/>
      <dgm:t>
        <a:bodyPr/>
        <a:lstStyle/>
        <a:p>
          <a:endParaRPr lang="en-US"/>
        </a:p>
      </dgm:t>
    </dgm:pt>
    <dgm:pt modelId="{83EEDA08-B689-4AA3-B3CA-ADA72A9E7CB4}" type="sibTrans" cxnId="{75394E42-04B4-44AD-BBA1-BC3DB6839478}">
      <dgm:prSet/>
      <dgm:spPr/>
      <dgm:t>
        <a:bodyPr/>
        <a:lstStyle/>
        <a:p>
          <a:endParaRPr lang="en-US"/>
        </a:p>
      </dgm:t>
    </dgm:pt>
    <dgm:pt modelId="{0C9E3E16-1528-478B-962C-59A72141D6D4}">
      <dgm:prSet phldrT="[Text]" custT="1"/>
      <dgm:spPr/>
      <dgm:t>
        <a:bodyPr/>
        <a:lstStyle/>
        <a:p>
          <a:r>
            <a:rPr lang="en-US" sz="1100" dirty="0"/>
            <a:t>Federal/State Laws &amp; Regulations</a:t>
          </a:r>
        </a:p>
      </dgm:t>
    </dgm:pt>
    <dgm:pt modelId="{CD429289-FA38-45AE-9FD1-6247CDA9468D}" type="parTrans" cxnId="{9D3D5FF2-E7B4-4B75-A0F2-EAF637CD48CD}">
      <dgm:prSet/>
      <dgm:spPr/>
      <dgm:t>
        <a:bodyPr/>
        <a:lstStyle/>
        <a:p>
          <a:endParaRPr lang="en-US"/>
        </a:p>
      </dgm:t>
    </dgm:pt>
    <dgm:pt modelId="{1A9DE79C-CB3A-4706-8B30-61BAC021F451}" type="sibTrans" cxnId="{9D3D5FF2-E7B4-4B75-A0F2-EAF637CD48CD}">
      <dgm:prSet/>
      <dgm:spPr/>
      <dgm:t>
        <a:bodyPr/>
        <a:lstStyle/>
        <a:p>
          <a:endParaRPr lang="en-US"/>
        </a:p>
      </dgm:t>
    </dgm:pt>
    <dgm:pt modelId="{E93A6163-19CF-4E3F-A90A-8FC1B69BB5FF}">
      <dgm:prSet phldrT="[Text]"/>
      <dgm:spPr/>
      <dgm:t>
        <a:bodyPr/>
        <a:lstStyle/>
        <a:p>
          <a:r>
            <a:rPr lang="en-US" dirty="0"/>
            <a:t>Chemical Processes</a:t>
          </a:r>
        </a:p>
      </dgm:t>
    </dgm:pt>
    <dgm:pt modelId="{31F1FDFC-118E-4F30-A9D6-8CAAA2B03A57}" type="parTrans" cxnId="{208DB7E4-DEDC-4910-BE98-574383A058A1}">
      <dgm:prSet/>
      <dgm:spPr/>
      <dgm:t>
        <a:bodyPr/>
        <a:lstStyle/>
        <a:p>
          <a:endParaRPr lang="en-US"/>
        </a:p>
      </dgm:t>
    </dgm:pt>
    <dgm:pt modelId="{80CA8E32-5924-4EFD-BF5E-9B07BEFEB5B5}" type="sibTrans" cxnId="{208DB7E4-DEDC-4910-BE98-574383A058A1}">
      <dgm:prSet/>
      <dgm:spPr/>
      <dgm:t>
        <a:bodyPr/>
        <a:lstStyle/>
        <a:p>
          <a:endParaRPr lang="en-US"/>
        </a:p>
      </dgm:t>
    </dgm:pt>
    <dgm:pt modelId="{371EFFE5-5A50-4808-A034-EA0705C97D29}">
      <dgm:prSet phldrT="[Text]"/>
      <dgm:spPr/>
      <dgm:t>
        <a:bodyPr/>
        <a:lstStyle/>
        <a:p>
          <a:r>
            <a:rPr lang="en-US" dirty="0"/>
            <a:t>Waste Tank</a:t>
          </a:r>
        </a:p>
      </dgm:t>
    </dgm:pt>
    <dgm:pt modelId="{F03B5F7E-0A75-4290-B313-C2CB946E3F11}" type="parTrans" cxnId="{A8403314-214B-4899-92BA-60B912568683}">
      <dgm:prSet/>
      <dgm:spPr/>
      <dgm:t>
        <a:bodyPr/>
        <a:lstStyle/>
        <a:p>
          <a:endParaRPr lang="en-US"/>
        </a:p>
      </dgm:t>
    </dgm:pt>
    <dgm:pt modelId="{A975AE2C-0E8D-460E-ADA8-94D71D25B8E4}" type="sibTrans" cxnId="{A8403314-214B-4899-92BA-60B912568683}">
      <dgm:prSet/>
      <dgm:spPr/>
      <dgm:t>
        <a:bodyPr/>
        <a:lstStyle/>
        <a:p>
          <a:endParaRPr lang="en-US"/>
        </a:p>
      </dgm:t>
    </dgm:pt>
    <dgm:pt modelId="{07EED4D6-A11B-4F0E-8471-8C1D6AAA4DC7}">
      <dgm:prSet phldrT="[Text]"/>
      <dgm:spPr/>
      <dgm:t>
        <a:bodyPr/>
        <a:lstStyle/>
        <a:p>
          <a:r>
            <a:rPr lang="en-US" dirty="0"/>
            <a:t>Transportation &amp; Shipping</a:t>
          </a:r>
        </a:p>
      </dgm:t>
    </dgm:pt>
    <dgm:pt modelId="{1E69EB1A-4E32-4ECE-9F3D-0E684614E793}" type="parTrans" cxnId="{5765FE5D-D897-410B-96A7-B0CA1775572A}">
      <dgm:prSet/>
      <dgm:spPr/>
      <dgm:t>
        <a:bodyPr/>
        <a:lstStyle/>
        <a:p>
          <a:endParaRPr lang="en-US"/>
        </a:p>
      </dgm:t>
    </dgm:pt>
    <dgm:pt modelId="{DEDD65DB-178A-4FF4-A21C-EC94F397E99A}" type="sibTrans" cxnId="{5765FE5D-D897-410B-96A7-B0CA1775572A}">
      <dgm:prSet/>
      <dgm:spPr/>
      <dgm:t>
        <a:bodyPr/>
        <a:lstStyle/>
        <a:p>
          <a:endParaRPr lang="en-US"/>
        </a:p>
      </dgm:t>
    </dgm:pt>
    <dgm:pt modelId="{094C23B5-F1F0-4BED-A9A0-910FF2692E30}">
      <dgm:prSet phldrT="[Text]"/>
      <dgm:spPr/>
      <dgm:t>
        <a:bodyPr/>
        <a:lstStyle/>
        <a:p>
          <a:endParaRPr lang="en-US" dirty="0"/>
        </a:p>
        <a:p>
          <a:r>
            <a:rPr lang="en-US" dirty="0"/>
            <a:t>Radioactive Waste Management</a:t>
          </a:r>
        </a:p>
      </dgm:t>
    </dgm:pt>
    <dgm:pt modelId="{BEC16D10-4103-40B1-B3CA-4761C0333F49}" type="parTrans" cxnId="{0118ABE4-32F3-4AE3-84D8-02EFFC42EFD8}">
      <dgm:prSet/>
      <dgm:spPr/>
      <dgm:t>
        <a:bodyPr/>
        <a:lstStyle/>
        <a:p>
          <a:endParaRPr lang="en-US"/>
        </a:p>
      </dgm:t>
    </dgm:pt>
    <dgm:pt modelId="{ABFC62DA-AB8B-4850-BC74-F259776FF5F0}" type="sibTrans" cxnId="{0118ABE4-32F3-4AE3-84D8-02EFFC42EFD8}">
      <dgm:prSet/>
      <dgm:spPr/>
      <dgm:t>
        <a:bodyPr/>
        <a:lstStyle/>
        <a:p>
          <a:endParaRPr lang="en-US"/>
        </a:p>
      </dgm:t>
    </dgm:pt>
    <dgm:pt modelId="{4D4ABF55-6B9F-4F52-A7EC-5A575C3A9762}">
      <dgm:prSet phldrT="[Text]" custT="1"/>
      <dgm:spPr/>
      <dgm:t>
        <a:bodyPr/>
        <a:lstStyle/>
        <a:p>
          <a:r>
            <a:rPr lang="en-US" sz="1100" dirty="0"/>
            <a:t>OSHA</a:t>
          </a:r>
        </a:p>
      </dgm:t>
    </dgm:pt>
    <dgm:pt modelId="{086EA7ED-7908-44D2-B5D8-A9521BD5CFCD}" type="parTrans" cxnId="{E6DC1C76-73F8-4AA1-9CC0-1CAADC7EDF0C}">
      <dgm:prSet/>
      <dgm:spPr/>
      <dgm:t>
        <a:bodyPr/>
        <a:lstStyle/>
        <a:p>
          <a:endParaRPr lang="en-US"/>
        </a:p>
      </dgm:t>
    </dgm:pt>
    <dgm:pt modelId="{70F64383-F9F4-4763-AF6B-83E0F7ADC2EA}" type="sibTrans" cxnId="{E6DC1C76-73F8-4AA1-9CC0-1CAADC7EDF0C}">
      <dgm:prSet/>
      <dgm:spPr/>
      <dgm:t>
        <a:bodyPr/>
        <a:lstStyle/>
        <a:p>
          <a:endParaRPr lang="en-US"/>
        </a:p>
      </dgm:t>
    </dgm:pt>
    <dgm:pt modelId="{524A8027-6F29-476C-A69B-4CC1B5313197}">
      <dgm:prSet phldrT="[Text]" custT="1"/>
      <dgm:spPr/>
      <dgm:t>
        <a:bodyPr/>
        <a:lstStyle/>
        <a:p>
          <a:r>
            <a:rPr lang="en-US" sz="1100" dirty="0"/>
            <a:t>EPA</a:t>
          </a:r>
        </a:p>
      </dgm:t>
    </dgm:pt>
    <dgm:pt modelId="{40182974-F216-402A-9589-E0D56DB9F03B}" type="parTrans" cxnId="{361B51E4-157A-43F5-B381-72C9DEF9B30B}">
      <dgm:prSet/>
      <dgm:spPr/>
      <dgm:t>
        <a:bodyPr/>
        <a:lstStyle/>
        <a:p>
          <a:endParaRPr lang="en-US"/>
        </a:p>
      </dgm:t>
    </dgm:pt>
    <dgm:pt modelId="{8FA0768D-EFDE-4BC4-81F0-E937888406FB}" type="sibTrans" cxnId="{361B51E4-157A-43F5-B381-72C9DEF9B30B}">
      <dgm:prSet/>
      <dgm:spPr/>
      <dgm:t>
        <a:bodyPr/>
        <a:lstStyle/>
        <a:p>
          <a:endParaRPr lang="en-US"/>
        </a:p>
      </dgm:t>
    </dgm:pt>
    <dgm:pt modelId="{690B2559-AB22-41D2-9D9C-EEDAEB834BF5}">
      <dgm:prSet phldrT="[Text]" custT="1"/>
      <dgm:spPr/>
      <dgm:t>
        <a:bodyPr/>
        <a:lstStyle/>
        <a:p>
          <a:r>
            <a:rPr lang="en-US" sz="1100" dirty="0"/>
            <a:t>NRC</a:t>
          </a:r>
        </a:p>
      </dgm:t>
    </dgm:pt>
    <dgm:pt modelId="{EAB20C63-AAB1-4ADC-97E9-7ABE3D956253}" type="parTrans" cxnId="{049E691B-F06F-4586-972A-85F235C70CD2}">
      <dgm:prSet/>
      <dgm:spPr/>
      <dgm:t>
        <a:bodyPr/>
        <a:lstStyle/>
        <a:p>
          <a:endParaRPr lang="en-US"/>
        </a:p>
      </dgm:t>
    </dgm:pt>
    <dgm:pt modelId="{6714FA20-FD85-4D39-B15D-EDB63D684377}" type="sibTrans" cxnId="{049E691B-F06F-4586-972A-85F235C70CD2}">
      <dgm:prSet/>
      <dgm:spPr/>
      <dgm:t>
        <a:bodyPr/>
        <a:lstStyle/>
        <a:p>
          <a:endParaRPr lang="en-US"/>
        </a:p>
      </dgm:t>
    </dgm:pt>
    <dgm:pt modelId="{9B829688-32C6-4920-AEC1-0EC03649D485}">
      <dgm:prSet phldrT="[Text]" custT="1"/>
      <dgm:spPr/>
      <dgm:t>
        <a:bodyPr/>
        <a:lstStyle/>
        <a:p>
          <a:r>
            <a:rPr lang="en-US" sz="1100" dirty="0"/>
            <a:t>HAZMAT</a:t>
          </a:r>
        </a:p>
      </dgm:t>
    </dgm:pt>
    <dgm:pt modelId="{91B2FFBC-01C5-4B7C-A8A2-D20A57933220}" type="parTrans" cxnId="{FBBCE47D-5078-4BFA-8915-5D6C99A614C4}">
      <dgm:prSet/>
      <dgm:spPr/>
      <dgm:t>
        <a:bodyPr/>
        <a:lstStyle/>
        <a:p>
          <a:endParaRPr lang="en-US"/>
        </a:p>
      </dgm:t>
    </dgm:pt>
    <dgm:pt modelId="{2ACF5BEC-AE50-4F8A-9AC8-3D3D70E35BE7}" type="sibTrans" cxnId="{FBBCE47D-5078-4BFA-8915-5D6C99A614C4}">
      <dgm:prSet/>
      <dgm:spPr/>
      <dgm:t>
        <a:bodyPr/>
        <a:lstStyle/>
        <a:p>
          <a:endParaRPr lang="en-US"/>
        </a:p>
      </dgm:t>
    </dgm:pt>
    <dgm:pt modelId="{9090435B-21FB-4AF9-8FD7-B40DBC4B3FF1}">
      <dgm:prSet phldrT="[Text]" custT="1"/>
      <dgm:spPr/>
      <dgm:t>
        <a:bodyPr/>
        <a:lstStyle/>
        <a:p>
          <a:r>
            <a:rPr lang="en-US" sz="1100" dirty="0"/>
            <a:t>Labs/Activities</a:t>
          </a:r>
        </a:p>
      </dgm:t>
    </dgm:pt>
    <dgm:pt modelId="{67B8F0C1-97E7-4376-8AD6-A9A372A5081D}" type="parTrans" cxnId="{FE4BD41A-4A57-447F-A8AF-71DBD9262FDA}">
      <dgm:prSet/>
      <dgm:spPr/>
      <dgm:t>
        <a:bodyPr/>
        <a:lstStyle/>
        <a:p>
          <a:endParaRPr lang="en-US"/>
        </a:p>
      </dgm:t>
    </dgm:pt>
    <dgm:pt modelId="{C29D01AF-F408-4364-AA5B-30DB4A799D4A}" type="sibTrans" cxnId="{FE4BD41A-4A57-447F-A8AF-71DBD9262FDA}">
      <dgm:prSet/>
      <dgm:spPr/>
      <dgm:t>
        <a:bodyPr/>
        <a:lstStyle/>
        <a:p>
          <a:endParaRPr lang="en-US"/>
        </a:p>
      </dgm:t>
    </dgm:pt>
    <dgm:pt modelId="{4576D50E-4FD2-4AC0-A21B-2F7F171B2884}">
      <dgm:prSet phldrT="[Text]" custT="1"/>
      <dgm:spPr/>
      <dgm:t>
        <a:bodyPr/>
        <a:lstStyle/>
        <a:p>
          <a:r>
            <a:rPr lang="en-US" sz="1000" dirty="0"/>
            <a:t>Case Studies (Presentation &amp; Discussion Forums)</a:t>
          </a:r>
        </a:p>
      </dgm:t>
    </dgm:pt>
    <dgm:pt modelId="{D82B4856-7BD6-4739-A51B-7E5004C831A4}" type="parTrans" cxnId="{085E5A03-D2C7-46DA-BC89-EB91B3AC5235}">
      <dgm:prSet/>
      <dgm:spPr/>
      <dgm:t>
        <a:bodyPr/>
        <a:lstStyle/>
        <a:p>
          <a:endParaRPr lang="en-US"/>
        </a:p>
      </dgm:t>
    </dgm:pt>
    <dgm:pt modelId="{379097F4-73E0-4A43-919B-8C7B9FD6CB51}" type="sibTrans" cxnId="{085E5A03-D2C7-46DA-BC89-EB91B3AC5235}">
      <dgm:prSet/>
      <dgm:spPr/>
      <dgm:t>
        <a:bodyPr/>
        <a:lstStyle/>
        <a:p>
          <a:endParaRPr lang="en-US"/>
        </a:p>
      </dgm:t>
    </dgm:pt>
    <dgm:pt modelId="{DB108F42-6E47-452C-8E4E-188F296555D2}">
      <dgm:prSet phldrT="[Text]"/>
      <dgm:spPr/>
      <dgm:t>
        <a:bodyPr/>
        <a:lstStyle/>
        <a:p>
          <a:r>
            <a:rPr lang="en-US" dirty="0"/>
            <a:t>Gasification</a:t>
          </a:r>
        </a:p>
      </dgm:t>
    </dgm:pt>
    <dgm:pt modelId="{96607D89-BF0C-41EA-963D-6921AFFB8495}" type="parTrans" cxnId="{9B39FFF1-0493-4290-A501-EE213C302517}">
      <dgm:prSet/>
      <dgm:spPr/>
      <dgm:t>
        <a:bodyPr/>
        <a:lstStyle/>
        <a:p>
          <a:endParaRPr lang="en-US"/>
        </a:p>
      </dgm:t>
    </dgm:pt>
    <dgm:pt modelId="{6F519E68-AC0A-4C5E-BC19-0B560F75626A}" type="sibTrans" cxnId="{9B39FFF1-0493-4290-A501-EE213C302517}">
      <dgm:prSet/>
      <dgm:spPr/>
      <dgm:t>
        <a:bodyPr/>
        <a:lstStyle/>
        <a:p>
          <a:endParaRPr lang="en-US"/>
        </a:p>
      </dgm:t>
    </dgm:pt>
    <dgm:pt modelId="{703A3BC1-A07E-48DF-A8EA-6F61A9858F6E}">
      <dgm:prSet phldrT="[Text]"/>
      <dgm:spPr/>
      <dgm:t>
        <a:bodyPr/>
        <a:lstStyle/>
        <a:p>
          <a:r>
            <a:rPr lang="en-US" dirty="0"/>
            <a:t>Systems &amp; Processes</a:t>
          </a:r>
        </a:p>
      </dgm:t>
    </dgm:pt>
    <dgm:pt modelId="{152E9AE4-7B0B-453F-A1B6-8A154476A211}" type="parTrans" cxnId="{3D6C0D1C-62B5-4C80-9797-0771DCE379AB}">
      <dgm:prSet/>
      <dgm:spPr/>
      <dgm:t>
        <a:bodyPr/>
        <a:lstStyle/>
        <a:p>
          <a:endParaRPr lang="en-US"/>
        </a:p>
      </dgm:t>
    </dgm:pt>
    <dgm:pt modelId="{84DA2B85-5ED8-45D8-9B8E-8CB226368ACE}" type="sibTrans" cxnId="{3D6C0D1C-62B5-4C80-9797-0771DCE379AB}">
      <dgm:prSet/>
      <dgm:spPr/>
      <dgm:t>
        <a:bodyPr/>
        <a:lstStyle/>
        <a:p>
          <a:endParaRPr lang="en-US"/>
        </a:p>
      </dgm:t>
    </dgm:pt>
    <dgm:pt modelId="{F870F6CE-4075-49A9-9F5C-E33959B65287}">
      <dgm:prSet phldrT="[Text]"/>
      <dgm:spPr/>
      <dgm:t>
        <a:bodyPr/>
        <a:lstStyle/>
        <a:p>
          <a:r>
            <a:rPr lang="en-US" dirty="0"/>
            <a:t>Labs / Activities     (Site Visits, Tours, Simulations)</a:t>
          </a:r>
        </a:p>
      </dgm:t>
    </dgm:pt>
    <dgm:pt modelId="{95FDF14C-347F-45EC-8BD6-D9EA10F889F6}" type="parTrans" cxnId="{3C4AC0A9-6349-4183-8F7D-A29EEE9AAE6F}">
      <dgm:prSet/>
      <dgm:spPr/>
      <dgm:t>
        <a:bodyPr/>
        <a:lstStyle/>
        <a:p>
          <a:endParaRPr lang="en-US"/>
        </a:p>
      </dgm:t>
    </dgm:pt>
    <dgm:pt modelId="{C531FCE7-5316-4EF9-A52F-2BEE60433BC2}" type="sibTrans" cxnId="{3C4AC0A9-6349-4183-8F7D-A29EEE9AAE6F}">
      <dgm:prSet/>
      <dgm:spPr/>
      <dgm:t>
        <a:bodyPr/>
        <a:lstStyle/>
        <a:p>
          <a:endParaRPr lang="en-US"/>
        </a:p>
      </dgm:t>
    </dgm:pt>
    <dgm:pt modelId="{499CB810-B642-479D-96ED-C0C41FCED7F9}">
      <dgm:prSet phldrT="[Text]"/>
      <dgm:spPr/>
      <dgm:t>
        <a:bodyPr/>
        <a:lstStyle/>
        <a:p>
          <a:r>
            <a:rPr lang="en-US" dirty="0"/>
            <a:t>Decontamination</a:t>
          </a:r>
        </a:p>
      </dgm:t>
    </dgm:pt>
    <dgm:pt modelId="{33E72DD2-A9D1-45D4-B337-E8AC029C9F50}" type="parTrans" cxnId="{CB7DC8C3-BCAD-419B-89BD-25BC09268D3C}">
      <dgm:prSet/>
      <dgm:spPr/>
      <dgm:t>
        <a:bodyPr/>
        <a:lstStyle/>
        <a:p>
          <a:endParaRPr lang="en-US"/>
        </a:p>
      </dgm:t>
    </dgm:pt>
    <dgm:pt modelId="{99D7EFA1-B15D-49CB-9952-CD75CF5FC36F}" type="sibTrans" cxnId="{CB7DC8C3-BCAD-419B-89BD-25BC09268D3C}">
      <dgm:prSet/>
      <dgm:spPr/>
      <dgm:t>
        <a:bodyPr/>
        <a:lstStyle/>
        <a:p>
          <a:endParaRPr lang="en-US"/>
        </a:p>
      </dgm:t>
    </dgm:pt>
    <dgm:pt modelId="{98D9E704-D6BD-44C1-AB4C-BA9D0F88693C}">
      <dgm:prSet phldrT="[Text]"/>
      <dgm:spPr/>
      <dgm:t>
        <a:bodyPr/>
        <a:lstStyle/>
        <a:p>
          <a:r>
            <a:rPr lang="en-US" dirty="0"/>
            <a:t>Deactivation</a:t>
          </a:r>
        </a:p>
      </dgm:t>
    </dgm:pt>
    <dgm:pt modelId="{7F45AC41-F381-4877-BD83-171D01FE684E}" type="parTrans" cxnId="{FC3E7A87-2485-452B-99FC-57D5C5B65406}">
      <dgm:prSet/>
      <dgm:spPr/>
      <dgm:t>
        <a:bodyPr/>
        <a:lstStyle/>
        <a:p>
          <a:endParaRPr lang="en-US"/>
        </a:p>
      </dgm:t>
    </dgm:pt>
    <dgm:pt modelId="{0A289759-FBFF-4EA1-B2DF-AB8FA2181661}" type="sibTrans" cxnId="{FC3E7A87-2485-452B-99FC-57D5C5B65406}">
      <dgm:prSet/>
      <dgm:spPr/>
      <dgm:t>
        <a:bodyPr/>
        <a:lstStyle/>
        <a:p>
          <a:endParaRPr lang="en-US"/>
        </a:p>
      </dgm:t>
    </dgm:pt>
    <dgm:pt modelId="{2334D415-A7B6-48C5-99AD-F8A84E6E1C77}">
      <dgm:prSet phldrT="[Text]"/>
      <dgm:spPr/>
      <dgm:t>
        <a:bodyPr/>
        <a:lstStyle/>
        <a:p>
          <a:r>
            <a:rPr lang="en-US" dirty="0"/>
            <a:t>Site Inspection &amp; Monitoring</a:t>
          </a:r>
        </a:p>
      </dgm:t>
    </dgm:pt>
    <dgm:pt modelId="{0E45D89F-4868-42A0-8407-6502EF334139}" type="parTrans" cxnId="{815F0C99-B663-4ACE-9E94-7778A67CCC09}">
      <dgm:prSet/>
      <dgm:spPr/>
      <dgm:t>
        <a:bodyPr/>
        <a:lstStyle/>
        <a:p>
          <a:endParaRPr lang="en-US"/>
        </a:p>
      </dgm:t>
    </dgm:pt>
    <dgm:pt modelId="{57E7B57D-F451-4D3E-9BCC-A2E0752817FC}" type="sibTrans" cxnId="{815F0C99-B663-4ACE-9E94-7778A67CCC09}">
      <dgm:prSet/>
      <dgm:spPr/>
      <dgm:t>
        <a:bodyPr/>
        <a:lstStyle/>
        <a:p>
          <a:endParaRPr lang="en-US"/>
        </a:p>
      </dgm:t>
    </dgm:pt>
    <dgm:pt modelId="{790FF0C8-169D-4597-B007-C666FAF08016}">
      <dgm:prSet phldrT="[Text]"/>
      <dgm:spPr/>
      <dgm:t>
        <a:bodyPr/>
        <a:lstStyle/>
        <a:p>
          <a:r>
            <a:rPr lang="en-US" dirty="0"/>
            <a:t>Demolition Techniques</a:t>
          </a:r>
        </a:p>
      </dgm:t>
    </dgm:pt>
    <dgm:pt modelId="{7A1DEDD4-89FE-4504-A4E1-BBE331EBACF7}" type="parTrans" cxnId="{91B211EE-5A87-41E6-A965-2B43AE5AD8D5}">
      <dgm:prSet/>
      <dgm:spPr/>
      <dgm:t>
        <a:bodyPr/>
        <a:lstStyle/>
        <a:p>
          <a:endParaRPr lang="en-US"/>
        </a:p>
      </dgm:t>
    </dgm:pt>
    <dgm:pt modelId="{D90B8C6C-66BE-4870-8B3E-A64BA7C4BFEA}" type="sibTrans" cxnId="{91B211EE-5A87-41E6-A965-2B43AE5AD8D5}">
      <dgm:prSet/>
      <dgm:spPr/>
      <dgm:t>
        <a:bodyPr/>
        <a:lstStyle/>
        <a:p>
          <a:endParaRPr lang="en-US"/>
        </a:p>
      </dgm:t>
    </dgm:pt>
    <dgm:pt modelId="{39268808-8F94-4C06-9C90-40CF9F335373}">
      <dgm:prSet phldrT="[Text]"/>
      <dgm:spPr/>
      <dgm:t>
        <a:bodyPr/>
        <a:lstStyle/>
        <a:p>
          <a:r>
            <a:rPr lang="en-US" dirty="0"/>
            <a:t>Project Management</a:t>
          </a:r>
        </a:p>
      </dgm:t>
    </dgm:pt>
    <dgm:pt modelId="{B3CA3242-F702-4B0E-BAB8-DC223DFF1944}" type="parTrans" cxnId="{EE8D6B06-D851-44E4-8FA2-21712CF55CB2}">
      <dgm:prSet/>
      <dgm:spPr/>
      <dgm:t>
        <a:bodyPr/>
        <a:lstStyle/>
        <a:p>
          <a:endParaRPr lang="en-US"/>
        </a:p>
      </dgm:t>
    </dgm:pt>
    <dgm:pt modelId="{3EC079DB-048F-42AC-9A55-F4074C480243}" type="sibTrans" cxnId="{EE8D6B06-D851-44E4-8FA2-21712CF55CB2}">
      <dgm:prSet/>
      <dgm:spPr/>
      <dgm:t>
        <a:bodyPr/>
        <a:lstStyle/>
        <a:p>
          <a:endParaRPr lang="en-US"/>
        </a:p>
      </dgm:t>
    </dgm:pt>
    <dgm:pt modelId="{C66A7208-07F6-46AA-9EB7-9D1798FA32DB}">
      <dgm:prSet phldrT="[Text]"/>
      <dgm:spPr/>
      <dgm:t>
        <a:bodyPr/>
        <a:lstStyle/>
        <a:p>
          <a:r>
            <a:rPr lang="en-US" dirty="0"/>
            <a:t>Waste Monitoring</a:t>
          </a:r>
        </a:p>
      </dgm:t>
    </dgm:pt>
    <dgm:pt modelId="{44963251-C249-47CC-A88F-FC57B699176D}" type="parTrans" cxnId="{77F7E3F6-9613-42F1-A58C-7F0C4809BBDC}">
      <dgm:prSet/>
      <dgm:spPr/>
      <dgm:t>
        <a:bodyPr/>
        <a:lstStyle/>
        <a:p>
          <a:endParaRPr lang="en-US"/>
        </a:p>
      </dgm:t>
    </dgm:pt>
    <dgm:pt modelId="{EF83A463-D800-4DF0-8AD7-0C25D3540811}" type="sibTrans" cxnId="{77F7E3F6-9613-42F1-A58C-7F0C4809BBDC}">
      <dgm:prSet/>
      <dgm:spPr/>
      <dgm:t>
        <a:bodyPr/>
        <a:lstStyle/>
        <a:p>
          <a:endParaRPr lang="en-US"/>
        </a:p>
      </dgm:t>
    </dgm:pt>
    <dgm:pt modelId="{E1DC6F1E-B322-4C82-8884-2EA2FA69CF08}">
      <dgm:prSet phldrT="[Text]"/>
      <dgm:spPr/>
      <dgm:t>
        <a:bodyPr/>
        <a:lstStyle/>
        <a:p>
          <a:r>
            <a:rPr lang="en-US" dirty="0"/>
            <a:t>Labs / Activities</a:t>
          </a:r>
        </a:p>
      </dgm:t>
    </dgm:pt>
    <dgm:pt modelId="{1AE7EBA2-DA37-477E-BF4B-D52565D72FD9}" type="parTrans" cxnId="{575D784C-2316-4AB8-AA71-F841D63C978F}">
      <dgm:prSet/>
      <dgm:spPr/>
      <dgm:t>
        <a:bodyPr/>
        <a:lstStyle/>
        <a:p>
          <a:endParaRPr lang="en-US"/>
        </a:p>
      </dgm:t>
    </dgm:pt>
    <dgm:pt modelId="{654374E2-ADC8-47ED-BC9D-17C234C52426}" type="sibTrans" cxnId="{575D784C-2316-4AB8-AA71-F841D63C978F}">
      <dgm:prSet/>
      <dgm:spPr/>
      <dgm:t>
        <a:bodyPr/>
        <a:lstStyle/>
        <a:p>
          <a:endParaRPr lang="en-US"/>
        </a:p>
      </dgm:t>
    </dgm:pt>
    <dgm:pt modelId="{16C281A4-8AD5-4117-94BB-94FA162C1A50}">
      <dgm:prSet phldrT="[Text]"/>
      <dgm:spPr/>
      <dgm:t>
        <a:bodyPr/>
        <a:lstStyle/>
        <a:p>
          <a:r>
            <a:rPr lang="en-US" dirty="0"/>
            <a:t>Waste Character</a:t>
          </a:r>
        </a:p>
      </dgm:t>
    </dgm:pt>
    <dgm:pt modelId="{BBA76D3B-BB2D-4B1E-A904-9DB340D9B945}" type="parTrans" cxnId="{21E2D113-8A06-4CD7-B797-664864F901E1}">
      <dgm:prSet/>
      <dgm:spPr/>
      <dgm:t>
        <a:bodyPr/>
        <a:lstStyle/>
        <a:p>
          <a:endParaRPr lang="en-US"/>
        </a:p>
      </dgm:t>
    </dgm:pt>
    <dgm:pt modelId="{813F9D0F-ACEF-4770-9B1E-F1D1F9065F63}" type="sibTrans" cxnId="{21E2D113-8A06-4CD7-B797-664864F901E1}">
      <dgm:prSet/>
      <dgm:spPr/>
      <dgm:t>
        <a:bodyPr/>
        <a:lstStyle/>
        <a:p>
          <a:endParaRPr lang="en-US"/>
        </a:p>
      </dgm:t>
    </dgm:pt>
    <dgm:pt modelId="{4FD15B46-66BD-41E2-8EEB-5FB8F0CF6073}">
      <dgm:prSet phldrT="[Text]"/>
      <dgm:spPr/>
      <dgm:t>
        <a:bodyPr/>
        <a:lstStyle/>
        <a:p>
          <a:r>
            <a:rPr lang="en-US" dirty="0"/>
            <a:t>Toxicology</a:t>
          </a:r>
        </a:p>
      </dgm:t>
    </dgm:pt>
    <dgm:pt modelId="{5EFE30FF-48A9-4946-AEB1-9C56F95361B4}" type="parTrans" cxnId="{CEB470ED-2C33-4AEE-A489-A569BC9D248F}">
      <dgm:prSet/>
      <dgm:spPr/>
      <dgm:t>
        <a:bodyPr/>
        <a:lstStyle/>
        <a:p>
          <a:endParaRPr lang="en-US"/>
        </a:p>
      </dgm:t>
    </dgm:pt>
    <dgm:pt modelId="{7E35C70D-2A6A-4756-81EC-C979DAF5821C}" type="sibTrans" cxnId="{CEB470ED-2C33-4AEE-A489-A569BC9D248F}">
      <dgm:prSet/>
      <dgm:spPr/>
      <dgm:t>
        <a:bodyPr/>
        <a:lstStyle/>
        <a:p>
          <a:endParaRPr lang="en-US"/>
        </a:p>
      </dgm:t>
    </dgm:pt>
    <dgm:pt modelId="{F23DAD13-F94C-4776-B8B2-66854095390A}">
      <dgm:prSet phldrT="[Text]"/>
      <dgm:spPr/>
      <dgm:t>
        <a:bodyPr/>
        <a:lstStyle/>
        <a:p>
          <a:r>
            <a:rPr lang="en-US" dirty="0"/>
            <a:t>Geology</a:t>
          </a:r>
        </a:p>
      </dgm:t>
    </dgm:pt>
    <dgm:pt modelId="{035EFD12-B065-410B-A281-0C4115A279DC}" type="parTrans" cxnId="{F198D454-67E5-4363-8213-CAB2C18016CE}">
      <dgm:prSet/>
      <dgm:spPr/>
      <dgm:t>
        <a:bodyPr/>
        <a:lstStyle/>
        <a:p>
          <a:endParaRPr lang="en-US"/>
        </a:p>
      </dgm:t>
    </dgm:pt>
    <dgm:pt modelId="{F1197A03-0742-4C45-8428-DF0F5742DC1F}" type="sibTrans" cxnId="{F198D454-67E5-4363-8213-CAB2C18016CE}">
      <dgm:prSet/>
      <dgm:spPr/>
      <dgm:t>
        <a:bodyPr/>
        <a:lstStyle/>
        <a:p>
          <a:endParaRPr lang="en-US"/>
        </a:p>
      </dgm:t>
    </dgm:pt>
    <dgm:pt modelId="{9BFB1D69-EDFB-4457-9736-36774DA15A67}">
      <dgm:prSet phldrT="[Text]"/>
      <dgm:spPr/>
      <dgm:t>
        <a:bodyPr/>
        <a:lstStyle/>
        <a:p>
          <a:r>
            <a:rPr lang="en-US" dirty="0"/>
            <a:t>Hydrology</a:t>
          </a:r>
        </a:p>
      </dgm:t>
    </dgm:pt>
    <dgm:pt modelId="{3AE338C8-7016-488E-A921-2CC495916E17}" type="parTrans" cxnId="{64B25EE5-10E6-4BDC-BD84-87C1AFEB3B69}">
      <dgm:prSet/>
      <dgm:spPr/>
      <dgm:t>
        <a:bodyPr/>
        <a:lstStyle/>
        <a:p>
          <a:endParaRPr lang="en-US"/>
        </a:p>
      </dgm:t>
    </dgm:pt>
    <dgm:pt modelId="{6E99FFDB-4CD7-42D3-9E03-79BFA4E6CB9A}" type="sibTrans" cxnId="{64B25EE5-10E6-4BDC-BD84-87C1AFEB3B69}">
      <dgm:prSet/>
      <dgm:spPr/>
      <dgm:t>
        <a:bodyPr/>
        <a:lstStyle/>
        <a:p>
          <a:endParaRPr lang="en-US"/>
        </a:p>
      </dgm:t>
    </dgm:pt>
    <dgm:pt modelId="{D6E09383-1984-4EEA-8D0F-D02514162DDF}">
      <dgm:prSet phldrT="[Text]"/>
      <dgm:spPr/>
      <dgm:t>
        <a:bodyPr/>
        <a:lstStyle/>
        <a:p>
          <a:r>
            <a:rPr lang="en-US" dirty="0"/>
            <a:t>Nuclear Safety</a:t>
          </a:r>
        </a:p>
      </dgm:t>
    </dgm:pt>
    <dgm:pt modelId="{06CA101F-D4F9-4938-9A7B-405C922147B9}" type="parTrans" cxnId="{91BC9B78-1E99-435B-A187-E4D511DAC058}">
      <dgm:prSet/>
      <dgm:spPr/>
      <dgm:t>
        <a:bodyPr/>
        <a:lstStyle/>
        <a:p>
          <a:endParaRPr lang="en-US"/>
        </a:p>
      </dgm:t>
    </dgm:pt>
    <dgm:pt modelId="{745AC318-667D-4431-A40C-B4FD9A75D3ED}" type="sibTrans" cxnId="{91BC9B78-1E99-435B-A187-E4D511DAC058}">
      <dgm:prSet/>
      <dgm:spPr/>
      <dgm:t>
        <a:bodyPr/>
        <a:lstStyle/>
        <a:p>
          <a:endParaRPr lang="en-US"/>
        </a:p>
      </dgm:t>
    </dgm:pt>
    <dgm:pt modelId="{483BC2A4-F25C-4B97-B26F-E5751B0E5470}">
      <dgm:prSet phldrT="[Text]"/>
      <dgm:spPr/>
      <dgm:t>
        <a:bodyPr/>
        <a:lstStyle/>
        <a:p>
          <a:r>
            <a:rPr lang="en-US" dirty="0"/>
            <a:t>Risk Management</a:t>
          </a:r>
        </a:p>
      </dgm:t>
    </dgm:pt>
    <dgm:pt modelId="{1A74285F-C9CC-4724-9C20-C45A86E7A389}" type="parTrans" cxnId="{9B2D80AB-FC88-40F8-A9D6-2303B1DE7C17}">
      <dgm:prSet/>
      <dgm:spPr/>
      <dgm:t>
        <a:bodyPr/>
        <a:lstStyle/>
        <a:p>
          <a:endParaRPr lang="en-US"/>
        </a:p>
      </dgm:t>
    </dgm:pt>
    <dgm:pt modelId="{DB348530-C041-4905-9A8A-9D017FA8A8FA}" type="sibTrans" cxnId="{9B2D80AB-FC88-40F8-A9D6-2303B1DE7C17}">
      <dgm:prSet/>
      <dgm:spPr/>
      <dgm:t>
        <a:bodyPr/>
        <a:lstStyle/>
        <a:p>
          <a:endParaRPr lang="en-US"/>
        </a:p>
      </dgm:t>
    </dgm:pt>
    <dgm:pt modelId="{9D956596-FD58-49A7-88BD-168246BC934C}">
      <dgm:prSet phldrT="[Text]"/>
      <dgm:spPr/>
      <dgm:t>
        <a:bodyPr/>
        <a:lstStyle/>
        <a:p>
          <a:r>
            <a:rPr lang="en-US" dirty="0"/>
            <a:t>Waste Handling</a:t>
          </a:r>
        </a:p>
      </dgm:t>
    </dgm:pt>
    <dgm:pt modelId="{257715E6-3094-49D6-B074-5055B4B0BDDA}" type="parTrans" cxnId="{72CC02DD-D010-475F-BEDE-7D73E508D521}">
      <dgm:prSet/>
      <dgm:spPr/>
      <dgm:t>
        <a:bodyPr/>
        <a:lstStyle/>
        <a:p>
          <a:endParaRPr lang="en-US"/>
        </a:p>
      </dgm:t>
    </dgm:pt>
    <dgm:pt modelId="{7186FA68-7004-448B-9289-66D7968F8B0F}" type="sibTrans" cxnId="{72CC02DD-D010-475F-BEDE-7D73E508D521}">
      <dgm:prSet/>
      <dgm:spPr/>
      <dgm:t>
        <a:bodyPr/>
        <a:lstStyle/>
        <a:p>
          <a:endParaRPr lang="en-US"/>
        </a:p>
      </dgm:t>
    </dgm:pt>
    <dgm:pt modelId="{0B90A128-B764-438C-BD36-8804B4A54CE0}">
      <dgm:prSet phldrT="[Text]"/>
      <dgm:spPr/>
      <dgm:t>
        <a:bodyPr/>
        <a:lstStyle/>
        <a:p>
          <a:r>
            <a:rPr lang="en-US" dirty="0"/>
            <a:t>Site Monitoring</a:t>
          </a:r>
        </a:p>
      </dgm:t>
    </dgm:pt>
    <dgm:pt modelId="{B66DAF6C-C176-4A3C-9D44-DC3173D975FA}" type="parTrans" cxnId="{4176C697-B727-4D53-BA8D-626B665F8A67}">
      <dgm:prSet/>
      <dgm:spPr/>
      <dgm:t>
        <a:bodyPr/>
        <a:lstStyle/>
        <a:p>
          <a:endParaRPr lang="en-US"/>
        </a:p>
      </dgm:t>
    </dgm:pt>
    <dgm:pt modelId="{9CDE880D-328E-4790-965F-B9162A923694}" type="sibTrans" cxnId="{4176C697-B727-4D53-BA8D-626B665F8A67}">
      <dgm:prSet/>
      <dgm:spPr/>
      <dgm:t>
        <a:bodyPr/>
        <a:lstStyle/>
        <a:p>
          <a:endParaRPr lang="en-US"/>
        </a:p>
      </dgm:t>
    </dgm:pt>
    <dgm:pt modelId="{C944F11A-E9C1-41E4-BCAD-CA2CAA1760B0}">
      <dgm:prSet phldrT="[Text]"/>
      <dgm:spPr/>
      <dgm:t>
        <a:bodyPr/>
        <a:lstStyle/>
        <a:p>
          <a:r>
            <a:rPr lang="en-US" dirty="0"/>
            <a:t>Labs / Activities</a:t>
          </a:r>
        </a:p>
      </dgm:t>
    </dgm:pt>
    <dgm:pt modelId="{AFA9CDF6-DD0F-4BBF-B0A6-DD9D0DBA1E86}" type="parTrans" cxnId="{5C95CF15-E6C4-40B6-A781-C61AA64FC35B}">
      <dgm:prSet/>
      <dgm:spPr/>
      <dgm:t>
        <a:bodyPr/>
        <a:lstStyle/>
        <a:p>
          <a:endParaRPr lang="en-US"/>
        </a:p>
      </dgm:t>
    </dgm:pt>
    <dgm:pt modelId="{92F22BC9-7D7B-465B-8F00-5B5D646CC17A}" type="sibTrans" cxnId="{5C95CF15-E6C4-40B6-A781-C61AA64FC35B}">
      <dgm:prSet/>
      <dgm:spPr/>
      <dgm:t>
        <a:bodyPr/>
        <a:lstStyle/>
        <a:p>
          <a:endParaRPr lang="en-US"/>
        </a:p>
      </dgm:t>
    </dgm:pt>
    <dgm:pt modelId="{87D62F97-15AC-43BE-9C6A-98AE7A19C3A2}">
      <dgm:prSet phldrT="[Text]"/>
      <dgm:spPr/>
      <dgm:t>
        <a:bodyPr/>
        <a:lstStyle/>
        <a:p>
          <a:endParaRPr lang="en-US" dirty="0"/>
        </a:p>
        <a:p>
          <a:r>
            <a:rPr lang="en-US" dirty="0"/>
            <a:t>Capstone / Special Project</a:t>
          </a:r>
        </a:p>
      </dgm:t>
    </dgm:pt>
    <dgm:pt modelId="{DF36AE47-B3C0-4338-BE22-5E5DF645AB31}" type="parTrans" cxnId="{E04B6841-528A-4AFA-A478-D969BDEFDB35}">
      <dgm:prSet/>
      <dgm:spPr/>
      <dgm:t>
        <a:bodyPr/>
        <a:lstStyle/>
        <a:p>
          <a:endParaRPr lang="en-US"/>
        </a:p>
      </dgm:t>
    </dgm:pt>
    <dgm:pt modelId="{09C94C3C-2B91-48C8-AE6D-E83512A4A961}" type="sibTrans" cxnId="{E04B6841-528A-4AFA-A478-D969BDEFDB35}">
      <dgm:prSet/>
      <dgm:spPr/>
      <dgm:t>
        <a:bodyPr/>
        <a:lstStyle/>
        <a:p>
          <a:endParaRPr lang="en-US"/>
        </a:p>
      </dgm:t>
    </dgm:pt>
    <dgm:pt modelId="{C4007CF9-F5FC-44A3-862B-7348BB9B9AC6}">
      <dgm:prSet phldrT="[Text]"/>
      <dgm:spPr/>
      <dgm:t>
        <a:bodyPr/>
        <a:lstStyle/>
        <a:p>
          <a:r>
            <a:rPr lang="en-US" dirty="0"/>
            <a:t>New Technologies (Robotics, 3D Printing, Etc.)</a:t>
          </a:r>
        </a:p>
      </dgm:t>
    </dgm:pt>
    <dgm:pt modelId="{550E05B1-59DF-42FA-BFA8-AE5F49ED165F}" type="parTrans" cxnId="{312CDFB9-3473-4154-9BB4-101DE9226E7A}">
      <dgm:prSet/>
      <dgm:spPr/>
      <dgm:t>
        <a:bodyPr/>
        <a:lstStyle/>
        <a:p>
          <a:endParaRPr lang="en-US"/>
        </a:p>
      </dgm:t>
    </dgm:pt>
    <dgm:pt modelId="{B63A4D14-131C-41A4-8213-EEA9DEA19F9A}" type="sibTrans" cxnId="{312CDFB9-3473-4154-9BB4-101DE9226E7A}">
      <dgm:prSet/>
      <dgm:spPr/>
      <dgm:t>
        <a:bodyPr/>
        <a:lstStyle/>
        <a:p>
          <a:endParaRPr lang="en-US"/>
        </a:p>
      </dgm:t>
    </dgm:pt>
    <dgm:pt modelId="{4E5C2809-9C73-428C-81E1-CC8B9E258E5D}">
      <dgm:prSet phldrT="[Text]"/>
      <dgm:spPr/>
      <dgm:t>
        <a:bodyPr/>
        <a:lstStyle/>
        <a:p>
          <a:r>
            <a:rPr lang="en-US" dirty="0"/>
            <a:t>Case Study</a:t>
          </a:r>
        </a:p>
      </dgm:t>
    </dgm:pt>
    <dgm:pt modelId="{F9CA4C79-B62D-4261-829E-C75DFCA97B87}" type="parTrans" cxnId="{28CB5D3D-7D22-4BC0-9D6A-6B8BF2DBFC84}">
      <dgm:prSet/>
      <dgm:spPr/>
      <dgm:t>
        <a:bodyPr/>
        <a:lstStyle/>
        <a:p>
          <a:endParaRPr lang="en-US"/>
        </a:p>
      </dgm:t>
    </dgm:pt>
    <dgm:pt modelId="{84692319-CCA1-40DF-A095-B75E35FD22C0}" type="sibTrans" cxnId="{28CB5D3D-7D22-4BC0-9D6A-6B8BF2DBFC84}">
      <dgm:prSet/>
      <dgm:spPr/>
      <dgm:t>
        <a:bodyPr/>
        <a:lstStyle/>
        <a:p>
          <a:endParaRPr lang="en-US"/>
        </a:p>
      </dgm:t>
    </dgm:pt>
    <dgm:pt modelId="{6C01D5DE-0A0F-40E1-A590-BBA55E4DECA6}">
      <dgm:prSet phldrT="[Text]"/>
      <dgm:spPr/>
      <dgm:t>
        <a:bodyPr/>
        <a:lstStyle/>
        <a:p>
          <a:r>
            <a:rPr lang="en-US" dirty="0"/>
            <a:t>Soft Skills</a:t>
          </a:r>
        </a:p>
      </dgm:t>
    </dgm:pt>
    <dgm:pt modelId="{0451677E-2EEB-48B7-88AA-4D0F59ED9E55}" type="parTrans" cxnId="{A8C7CB21-4C0F-4C1D-9599-659ED9DA1523}">
      <dgm:prSet/>
      <dgm:spPr/>
      <dgm:t>
        <a:bodyPr/>
        <a:lstStyle/>
        <a:p>
          <a:endParaRPr lang="en-US"/>
        </a:p>
      </dgm:t>
    </dgm:pt>
    <dgm:pt modelId="{01429F6E-0705-425D-883A-53CF15047A64}" type="sibTrans" cxnId="{A8C7CB21-4C0F-4C1D-9599-659ED9DA1523}">
      <dgm:prSet/>
      <dgm:spPr/>
      <dgm:t>
        <a:bodyPr/>
        <a:lstStyle/>
        <a:p>
          <a:endParaRPr lang="en-US"/>
        </a:p>
      </dgm:t>
    </dgm:pt>
    <dgm:pt modelId="{FAE265B5-3FF0-40F8-A13A-C5954CD5A5C5}">
      <dgm:prSet phldrT="[Text]"/>
      <dgm:spPr/>
      <dgm:t>
        <a:bodyPr/>
        <a:lstStyle/>
        <a:p>
          <a:r>
            <a:rPr lang="en-US" dirty="0"/>
            <a:t>Team Work</a:t>
          </a:r>
        </a:p>
      </dgm:t>
    </dgm:pt>
    <dgm:pt modelId="{2A31D4FA-7EE3-46CA-A704-DD172C85DF05}" type="parTrans" cxnId="{0CEE26A2-0E27-4050-838F-895FE424AB29}">
      <dgm:prSet/>
      <dgm:spPr/>
      <dgm:t>
        <a:bodyPr/>
        <a:lstStyle/>
        <a:p>
          <a:endParaRPr lang="en-US"/>
        </a:p>
      </dgm:t>
    </dgm:pt>
    <dgm:pt modelId="{4E7C1F11-7FB0-4FEA-8437-AF890F6F0244}" type="sibTrans" cxnId="{0CEE26A2-0E27-4050-838F-895FE424AB29}">
      <dgm:prSet/>
      <dgm:spPr/>
      <dgm:t>
        <a:bodyPr/>
        <a:lstStyle/>
        <a:p>
          <a:endParaRPr lang="en-US"/>
        </a:p>
      </dgm:t>
    </dgm:pt>
    <dgm:pt modelId="{886DD0D2-721E-4187-9D3F-1449DDD96A7A}">
      <dgm:prSet phldrT="[Text]"/>
      <dgm:spPr/>
      <dgm:t>
        <a:bodyPr/>
        <a:lstStyle/>
        <a:p>
          <a:r>
            <a:rPr lang="en-US" dirty="0"/>
            <a:t>Labs / Activities</a:t>
          </a:r>
        </a:p>
      </dgm:t>
    </dgm:pt>
    <dgm:pt modelId="{CD7CEE4C-E664-4E3E-B455-C29DB2B6482B}" type="parTrans" cxnId="{079A064B-8028-4F54-BA01-4BDC31BA3346}">
      <dgm:prSet/>
      <dgm:spPr/>
      <dgm:t>
        <a:bodyPr/>
        <a:lstStyle/>
        <a:p>
          <a:endParaRPr lang="en-US"/>
        </a:p>
      </dgm:t>
    </dgm:pt>
    <dgm:pt modelId="{3C019384-BFAF-4871-BC84-614DD1BE40C2}" type="sibTrans" cxnId="{079A064B-8028-4F54-BA01-4BDC31BA3346}">
      <dgm:prSet/>
      <dgm:spPr/>
      <dgm:t>
        <a:bodyPr/>
        <a:lstStyle/>
        <a:p>
          <a:endParaRPr lang="en-US"/>
        </a:p>
      </dgm:t>
    </dgm:pt>
    <dgm:pt modelId="{0BE73C0F-BBDD-49C2-A597-A42196C76E98}">
      <dgm:prSet phldrT="[Text]" custT="1"/>
      <dgm:spPr/>
      <dgm:t>
        <a:bodyPr/>
        <a:lstStyle/>
        <a:p>
          <a:endParaRPr lang="en-US" sz="1500" dirty="0"/>
        </a:p>
        <a:p>
          <a:r>
            <a:rPr lang="en-US" sz="1500" dirty="0"/>
            <a:t>Nuclear Materials Processing</a:t>
          </a:r>
        </a:p>
      </dgm:t>
    </dgm:pt>
    <dgm:pt modelId="{AC38DF43-4AEA-4E41-9556-DF6EE11007A1}" type="sibTrans" cxnId="{DDA0128F-828C-40BB-807C-6DFC2595D170}">
      <dgm:prSet/>
      <dgm:spPr/>
      <dgm:t>
        <a:bodyPr/>
        <a:lstStyle/>
        <a:p>
          <a:endParaRPr lang="en-US"/>
        </a:p>
      </dgm:t>
    </dgm:pt>
    <dgm:pt modelId="{5C23CF5E-122B-4396-A98C-0273279EF2F6}" type="parTrans" cxnId="{DDA0128F-828C-40BB-807C-6DFC2595D170}">
      <dgm:prSet/>
      <dgm:spPr/>
      <dgm:t>
        <a:bodyPr/>
        <a:lstStyle/>
        <a:p>
          <a:endParaRPr lang="en-US"/>
        </a:p>
      </dgm:t>
    </dgm:pt>
    <dgm:pt modelId="{D8F6DDF2-6134-4815-BB5A-17A2992077B9}">
      <dgm:prSet phldrT="[Text]"/>
      <dgm:spPr/>
      <dgm:t>
        <a:bodyPr/>
        <a:lstStyle/>
        <a:p>
          <a:endParaRPr lang="en-US" dirty="0"/>
        </a:p>
        <a:p>
          <a:endParaRPr lang="en-US" dirty="0"/>
        </a:p>
        <a:p>
          <a:r>
            <a:rPr lang="en-US" dirty="0"/>
            <a:t>Deactivating &amp; Decommissioning Strategies</a:t>
          </a:r>
        </a:p>
      </dgm:t>
    </dgm:pt>
    <dgm:pt modelId="{FF268CE7-21A6-473B-984D-3F956659845C}" type="sibTrans" cxnId="{49DFA9C1-5F0A-4CE1-B720-686CB0ECE349}">
      <dgm:prSet/>
      <dgm:spPr/>
      <dgm:t>
        <a:bodyPr/>
        <a:lstStyle/>
        <a:p>
          <a:endParaRPr lang="en-US"/>
        </a:p>
      </dgm:t>
    </dgm:pt>
    <dgm:pt modelId="{F3D5D5EF-7177-4BAC-ACC8-3C497D2D0FA1}" type="parTrans" cxnId="{49DFA9C1-5F0A-4CE1-B720-686CB0ECE349}">
      <dgm:prSet/>
      <dgm:spPr/>
      <dgm:t>
        <a:bodyPr/>
        <a:lstStyle/>
        <a:p>
          <a:endParaRPr lang="en-US"/>
        </a:p>
      </dgm:t>
    </dgm:pt>
    <dgm:pt modelId="{78881EEA-9616-4241-A2BA-3114B423B599}" type="pres">
      <dgm:prSet presAssocID="{B3521BF2-B82C-4F7F-B555-C1AE163440E1}" presName="theList" presStyleCnt="0">
        <dgm:presLayoutVars>
          <dgm:dir/>
          <dgm:animLvl val="lvl"/>
          <dgm:resizeHandles val="exact"/>
        </dgm:presLayoutVars>
      </dgm:prSet>
      <dgm:spPr/>
    </dgm:pt>
    <dgm:pt modelId="{9E21A13D-C8E0-4B66-94FB-1AD3F9B142B7}" type="pres">
      <dgm:prSet presAssocID="{55D0880B-2BBE-4149-8B3C-85198535168E}" presName="compNode" presStyleCnt="0"/>
      <dgm:spPr/>
    </dgm:pt>
    <dgm:pt modelId="{E65FFD0B-2EF8-4BFE-900D-ADCDBCF389CE}" type="pres">
      <dgm:prSet presAssocID="{55D0880B-2BBE-4149-8B3C-85198535168E}" presName="aNode" presStyleLbl="bgShp" presStyleIdx="0" presStyleCnt="5" custScaleY="93400"/>
      <dgm:spPr/>
    </dgm:pt>
    <dgm:pt modelId="{4A2B45BC-3CF3-4768-ADA4-A091C7532592}" type="pres">
      <dgm:prSet presAssocID="{55D0880B-2BBE-4149-8B3C-85198535168E}" presName="textNode" presStyleLbl="bgShp" presStyleIdx="0" presStyleCnt="5"/>
      <dgm:spPr/>
    </dgm:pt>
    <dgm:pt modelId="{44190410-493E-4228-9585-3A0EA6658BCC}" type="pres">
      <dgm:prSet presAssocID="{55D0880B-2BBE-4149-8B3C-85198535168E}" presName="compChildNode" presStyleCnt="0"/>
      <dgm:spPr/>
    </dgm:pt>
    <dgm:pt modelId="{C08D818F-6388-48D6-8126-4F0014F244B2}" type="pres">
      <dgm:prSet presAssocID="{55D0880B-2BBE-4149-8B3C-85198535168E}" presName="theInnerList" presStyleCnt="0"/>
      <dgm:spPr/>
    </dgm:pt>
    <dgm:pt modelId="{2EEA64D0-19F6-4103-A3C4-7887B8007AFF}" type="pres">
      <dgm:prSet presAssocID="{0C9E3E16-1528-478B-962C-59A72141D6D4}" presName="childNode" presStyleLbl="node1" presStyleIdx="0" presStyleCnt="34">
        <dgm:presLayoutVars>
          <dgm:bulletEnabled val="1"/>
        </dgm:presLayoutVars>
      </dgm:prSet>
      <dgm:spPr/>
    </dgm:pt>
    <dgm:pt modelId="{0E192ACA-5001-4529-BCD9-49E1B99BA5B0}" type="pres">
      <dgm:prSet presAssocID="{0C9E3E16-1528-478B-962C-59A72141D6D4}" presName="aSpace2" presStyleCnt="0"/>
      <dgm:spPr/>
    </dgm:pt>
    <dgm:pt modelId="{87B9D435-2A3E-4AFF-B8E1-8CD25E562201}" type="pres">
      <dgm:prSet presAssocID="{4D4ABF55-6B9F-4F52-A7EC-5A575C3A9762}" presName="childNode" presStyleLbl="node1" presStyleIdx="1" presStyleCnt="34">
        <dgm:presLayoutVars>
          <dgm:bulletEnabled val="1"/>
        </dgm:presLayoutVars>
      </dgm:prSet>
      <dgm:spPr/>
    </dgm:pt>
    <dgm:pt modelId="{DCCDCEE3-1653-4364-A8F1-F26881B03C5F}" type="pres">
      <dgm:prSet presAssocID="{4D4ABF55-6B9F-4F52-A7EC-5A575C3A9762}" presName="aSpace2" presStyleCnt="0"/>
      <dgm:spPr/>
    </dgm:pt>
    <dgm:pt modelId="{989A8A92-A7BF-4A0C-8A9B-E9CAA2C4704B}" type="pres">
      <dgm:prSet presAssocID="{524A8027-6F29-476C-A69B-4CC1B5313197}" presName="childNode" presStyleLbl="node1" presStyleIdx="2" presStyleCnt="34">
        <dgm:presLayoutVars>
          <dgm:bulletEnabled val="1"/>
        </dgm:presLayoutVars>
      </dgm:prSet>
      <dgm:spPr/>
    </dgm:pt>
    <dgm:pt modelId="{67E460A1-3503-4FF1-A875-28826AB859A6}" type="pres">
      <dgm:prSet presAssocID="{524A8027-6F29-476C-A69B-4CC1B5313197}" presName="aSpace2" presStyleCnt="0"/>
      <dgm:spPr/>
    </dgm:pt>
    <dgm:pt modelId="{05D5B974-C0EF-44B9-9E2A-2CCC6F7CF2F1}" type="pres">
      <dgm:prSet presAssocID="{690B2559-AB22-41D2-9D9C-EEDAEB834BF5}" presName="childNode" presStyleLbl="node1" presStyleIdx="3" presStyleCnt="34">
        <dgm:presLayoutVars>
          <dgm:bulletEnabled val="1"/>
        </dgm:presLayoutVars>
      </dgm:prSet>
      <dgm:spPr/>
    </dgm:pt>
    <dgm:pt modelId="{5E75A49C-4970-4A7D-9130-58A5002FE3AB}" type="pres">
      <dgm:prSet presAssocID="{690B2559-AB22-41D2-9D9C-EEDAEB834BF5}" presName="aSpace2" presStyleCnt="0"/>
      <dgm:spPr/>
    </dgm:pt>
    <dgm:pt modelId="{CFB636F2-C37B-48DD-AB77-BCBF1C7D00F3}" type="pres">
      <dgm:prSet presAssocID="{9B829688-32C6-4920-AEC1-0EC03649D485}" presName="childNode" presStyleLbl="node1" presStyleIdx="4" presStyleCnt="34">
        <dgm:presLayoutVars>
          <dgm:bulletEnabled val="1"/>
        </dgm:presLayoutVars>
      </dgm:prSet>
      <dgm:spPr/>
    </dgm:pt>
    <dgm:pt modelId="{0DF90913-31C4-4E30-9ED1-E71028A55F0D}" type="pres">
      <dgm:prSet presAssocID="{9B829688-32C6-4920-AEC1-0EC03649D485}" presName="aSpace2" presStyleCnt="0"/>
      <dgm:spPr/>
    </dgm:pt>
    <dgm:pt modelId="{92710C69-FD39-4169-8CC1-D2F94AA430D5}" type="pres">
      <dgm:prSet presAssocID="{9090435B-21FB-4AF9-8FD7-B40DBC4B3FF1}" presName="childNode" presStyleLbl="node1" presStyleIdx="5" presStyleCnt="34">
        <dgm:presLayoutVars>
          <dgm:bulletEnabled val="1"/>
        </dgm:presLayoutVars>
      </dgm:prSet>
      <dgm:spPr/>
    </dgm:pt>
    <dgm:pt modelId="{B8025FEA-8164-44C3-B797-8BA6CC9A53F5}" type="pres">
      <dgm:prSet presAssocID="{9090435B-21FB-4AF9-8FD7-B40DBC4B3FF1}" presName="aSpace2" presStyleCnt="0"/>
      <dgm:spPr/>
    </dgm:pt>
    <dgm:pt modelId="{80F01873-C95A-4508-A512-BB532DAA76CE}" type="pres">
      <dgm:prSet presAssocID="{4576D50E-4FD2-4AC0-A21B-2F7F171B2884}" presName="childNode" presStyleLbl="node1" presStyleIdx="6" presStyleCnt="34">
        <dgm:presLayoutVars>
          <dgm:bulletEnabled val="1"/>
        </dgm:presLayoutVars>
      </dgm:prSet>
      <dgm:spPr/>
    </dgm:pt>
    <dgm:pt modelId="{E683872D-02AB-47A8-8A9F-5128529886E6}" type="pres">
      <dgm:prSet presAssocID="{55D0880B-2BBE-4149-8B3C-85198535168E}" presName="aSpace" presStyleCnt="0"/>
      <dgm:spPr/>
    </dgm:pt>
    <dgm:pt modelId="{C82DD8AF-1760-4F6C-850D-AA012730EE6E}" type="pres">
      <dgm:prSet presAssocID="{0BE73C0F-BBDD-49C2-A597-A42196C76E98}" presName="compNode" presStyleCnt="0"/>
      <dgm:spPr/>
    </dgm:pt>
    <dgm:pt modelId="{5044CC00-7CCF-49B9-8DE0-6CD3270C5384}" type="pres">
      <dgm:prSet presAssocID="{0BE73C0F-BBDD-49C2-A597-A42196C76E98}" presName="aNode" presStyleLbl="bgShp" presStyleIdx="1" presStyleCnt="5" custScaleY="93400"/>
      <dgm:spPr/>
    </dgm:pt>
    <dgm:pt modelId="{B24DF2B7-C592-4030-857F-BEEDB16B6632}" type="pres">
      <dgm:prSet presAssocID="{0BE73C0F-BBDD-49C2-A597-A42196C76E98}" presName="textNode" presStyleLbl="bgShp" presStyleIdx="1" presStyleCnt="5"/>
      <dgm:spPr/>
    </dgm:pt>
    <dgm:pt modelId="{BC9E4588-2583-469E-839D-DB190A8A65B5}" type="pres">
      <dgm:prSet presAssocID="{0BE73C0F-BBDD-49C2-A597-A42196C76E98}" presName="compChildNode" presStyleCnt="0"/>
      <dgm:spPr/>
    </dgm:pt>
    <dgm:pt modelId="{705EA993-F7B7-4B47-8924-AD3B4256776E}" type="pres">
      <dgm:prSet presAssocID="{0BE73C0F-BBDD-49C2-A597-A42196C76E98}" presName="theInnerList" presStyleCnt="0"/>
      <dgm:spPr/>
    </dgm:pt>
    <dgm:pt modelId="{ED962D43-2DF0-4D0C-9137-AC1472332D67}" type="pres">
      <dgm:prSet presAssocID="{E93A6163-19CF-4E3F-A90A-8FC1B69BB5FF}" presName="childNode" presStyleLbl="node1" presStyleIdx="7" presStyleCnt="34">
        <dgm:presLayoutVars>
          <dgm:bulletEnabled val="1"/>
        </dgm:presLayoutVars>
      </dgm:prSet>
      <dgm:spPr/>
    </dgm:pt>
    <dgm:pt modelId="{4A97137B-A8BD-489D-86B7-B90DC58D64D2}" type="pres">
      <dgm:prSet presAssocID="{E93A6163-19CF-4E3F-A90A-8FC1B69BB5FF}" presName="aSpace2" presStyleCnt="0"/>
      <dgm:spPr/>
    </dgm:pt>
    <dgm:pt modelId="{4B4929CE-B28B-459B-8C06-7817C4416B83}" type="pres">
      <dgm:prSet presAssocID="{371EFFE5-5A50-4808-A034-EA0705C97D29}" presName="childNode" presStyleLbl="node1" presStyleIdx="8" presStyleCnt="34">
        <dgm:presLayoutVars>
          <dgm:bulletEnabled val="1"/>
        </dgm:presLayoutVars>
      </dgm:prSet>
      <dgm:spPr/>
    </dgm:pt>
    <dgm:pt modelId="{573D208D-7FD3-4FD4-9FE0-0A3A2CD5BCF3}" type="pres">
      <dgm:prSet presAssocID="{371EFFE5-5A50-4808-A034-EA0705C97D29}" presName="aSpace2" presStyleCnt="0"/>
      <dgm:spPr/>
    </dgm:pt>
    <dgm:pt modelId="{D637B50D-C099-4F34-9273-E03E978A8912}" type="pres">
      <dgm:prSet presAssocID="{DB108F42-6E47-452C-8E4E-188F296555D2}" presName="childNode" presStyleLbl="node1" presStyleIdx="9" presStyleCnt="34">
        <dgm:presLayoutVars>
          <dgm:bulletEnabled val="1"/>
        </dgm:presLayoutVars>
      </dgm:prSet>
      <dgm:spPr/>
    </dgm:pt>
    <dgm:pt modelId="{D460B61A-32FD-48E9-9B27-7A0328B38EA0}" type="pres">
      <dgm:prSet presAssocID="{DB108F42-6E47-452C-8E4E-188F296555D2}" presName="aSpace2" presStyleCnt="0"/>
      <dgm:spPr/>
    </dgm:pt>
    <dgm:pt modelId="{BEA32369-CDC4-4095-9B52-6BDD7B419281}" type="pres">
      <dgm:prSet presAssocID="{703A3BC1-A07E-48DF-A8EA-6F61A9858F6E}" presName="childNode" presStyleLbl="node1" presStyleIdx="10" presStyleCnt="34">
        <dgm:presLayoutVars>
          <dgm:bulletEnabled val="1"/>
        </dgm:presLayoutVars>
      </dgm:prSet>
      <dgm:spPr/>
    </dgm:pt>
    <dgm:pt modelId="{328C2A1D-ABC4-4D9E-8ABE-0F465BDD4EB0}" type="pres">
      <dgm:prSet presAssocID="{703A3BC1-A07E-48DF-A8EA-6F61A9858F6E}" presName="aSpace2" presStyleCnt="0"/>
      <dgm:spPr/>
    </dgm:pt>
    <dgm:pt modelId="{D6CB534C-219E-4CA6-BA81-DE99133010E0}" type="pres">
      <dgm:prSet presAssocID="{F870F6CE-4075-49A9-9F5C-E33959B65287}" presName="childNode" presStyleLbl="node1" presStyleIdx="11" presStyleCnt="34">
        <dgm:presLayoutVars>
          <dgm:bulletEnabled val="1"/>
        </dgm:presLayoutVars>
      </dgm:prSet>
      <dgm:spPr/>
    </dgm:pt>
    <dgm:pt modelId="{B9B087B2-95B4-4AFA-9C02-20C7D39DFFFD}" type="pres">
      <dgm:prSet presAssocID="{0BE73C0F-BBDD-49C2-A597-A42196C76E98}" presName="aSpace" presStyleCnt="0"/>
      <dgm:spPr/>
    </dgm:pt>
    <dgm:pt modelId="{6DC965AB-45B4-4A22-81B1-DC2B95C65D61}" type="pres">
      <dgm:prSet presAssocID="{D8F6DDF2-6134-4815-BB5A-17A2992077B9}" presName="compNode" presStyleCnt="0"/>
      <dgm:spPr/>
    </dgm:pt>
    <dgm:pt modelId="{B31464F6-C4F9-4859-BDE1-73671573C159}" type="pres">
      <dgm:prSet presAssocID="{D8F6DDF2-6134-4815-BB5A-17A2992077B9}" presName="aNode" presStyleLbl="bgShp" presStyleIdx="2" presStyleCnt="5" custScaleY="93400"/>
      <dgm:spPr/>
    </dgm:pt>
    <dgm:pt modelId="{839AC400-C59C-4F2E-9A74-56C4A676EABA}" type="pres">
      <dgm:prSet presAssocID="{D8F6DDF2-6134-4815-BB5A-17A2992077B9}" presName="textNode" presStyleLbl="bgShp" presStyleIdx="2" presStyleCnt="5"/>
      <dgm:spPr/>
    </dgm:pt>
    <dgm:pt modelId="{57D1A731-7B5C-4391-A5B2-41D95148CD5B}" type="pres">
      <dgm:prSet presAssocID="{D8F6DDF2-6134-4815-BB5A-17A2992077B9}" presName="compChildNode" presStyleCnt="0"/>
      <dgm:spPr/>
    </dgm:pt>
    <dgm:pt modelId="{EE0A53C6-C437-4BD4-9431-53F7241623D5}" type="pres">
      <dgm:prSet presAssocID="{D8F6DDF2-6134-4815-BB5A-17A2992077B9}" presName="theInnerList" presStyleCnt="0"/>
      <dgm:spPr/>
    </dgm:pt>
    <dgm:pt modelId="{F66C9A9B-5123-4E89-93D6-EA7F65D41B27}" type="pres">
      <dgm:prSet presAssocID="{07EED4D6-A11B-4F0E-8471-8C1D6AAA4DC7}" presName="childNode" presStyleLbl="node1" presStyleIdx="12" presStyleCnt="34">
        <dgm:presLayoutVars>
          <dgm:bulletEnabled val="1"/>
        </dgm:presLayoutVars>
      </dgm:prSet>
      <dgm:spPr/>
    </dgm:pt>
    <dgm:pt modelId="{083F3E1B-75B3-4900-8CA9-D89D4180DF42}" type="pres">
      <dgm:prSet presAssocID="{07EED4D6-A11B-4F0E-8471-8C1D6AAA4DC7}" presName="aSpace2" presStyleCnt="0"/>
      <dgm:spPr/>
    </dgm:pt>
    <dgm:pt modelId="{20E42552-4CB7-4092-AA54-518B756FEE16}" type="pres">
      <dgm:prSet presAssocID="{499CB810-B642-479D-96ED-C0C41FCED7F9}" presName="childNode" presStyleLbl="node1" presStyleIdx="13" presStyleCnt="34">
        <dgm:presLayoutVars>
          <dgm:bulletEnabled val="1"/>
        </dgm:presLayoutVars>
      </dgm:prSet>
      <dgm:spPr/>
    </dgm:pt>
    <dgm:pt modelId="{D69EE19C-977F-47FE-A7C4-321C62A035B4}" type="pres">
      <dgm:prSet presAssocID="{499CB810-B642-479D-96ED-C0C41FCED7F9}" presName="aSpace2" presStyleCnt="0"/>
      <dgm:spPr/>
    </dgm:pt>
    <dgm:pt modelId="{DA768E10-DACF-42E2-B03E-9A6920A64C28}" type="pres">
      <dgm:prSet presAssocID="{98D9E704-D6BD-44C1-AB4C-BA9D0F88693C}" presName="childNode" presStyleLbl="node1" presStyleIdx="14" presStyleCnt="34">
        <dgm:presLayoutVars>
          <dgm:bulletEnabled val="1"/>
        </dgm:presLayoutVars>
      </dgm:prSet>
      <dgm:spPr/>
    </dgm:pt>
    <dgm:pt modelId="{01E17241-E3F4-4E81-A193-5DE1F62C2300}" type="pres">
      <dgm:prSet presAssocID="{98D9E704-D6BD-44C1-AB4C-BA9D0F88693C}" presName="aSpace2" presStyleCnt="0"/>
      <dgm:spPr/>
    </dgm:pt>
    <dgm:pt modelId="{86347849-E397-4883-9AB9-D03387F4CF36}" type="pres">
      <dgm:prSet presAssocID="{2334D415-A7B6-48C5-99AD-F8A84E6E1C77}" presName="childNode" presStyleLbl="node1" presStyleIdx="15" presStyleCnt="34">
        <dgm:presLayoutVars>
          <dgm:bulletEnabled val="1"/>
        </dgm:presLayoutVars>
      </dgm:prSet>
      <dgm:spPr/>
    </dgm:pt>
    <dgm:pt modelId="{0D4F588F-B2F1-43A1-B711-C74B6B7F7589}" type="pres">
      <dgm:prSet presAssocID="{2334D415-A7B6-48C5-99AD-F8A84E6E1C77}" presName="aSpace2" presStyleCnt="0"/>
      <dgm:spPr/>
    </dgm:pt>
    <dgm:pt modelId="{C0555D7E-970C-4B9F-A73D-00525A31C13B}" type="pres">
      <dgm:prSet presAssocID="{790FF0C8-169D-4597-B007-C666FAF08016}" presName="childNode" presStyleLbl="node1" presStyleIdx="16" presStyleCnt="34">
        <dgm:presLayoutVars>
          <dgm:bulletEnabled val="1"/>
        </dgm:presLayoutVars>
      </dgm:prSet>
      <dgm:spPr/>
    </dgm:pt>
    <dgm:pt modelId="{6F86A4C8-7925-4D39-A38B-39A2F99538B4}" type="pres">
      <dgm:prSet presAssocID="{790FF0C8-169D-4597-B007-C666FAF08016}" presName="aSpace2" presStyleCnt="0"/>
      <dgm:spPr/>
    </dgm:pt>
    <dgm:pt modelId="{DC29D894-72EA-4C37-A6BD-6FE223E690DC}" type="pres">
      <dgm:prSet presAssocID="{39268808-8F94-4C06-9C90-40CF9F335373}" presName="childNode" presStyleLbl="node1" presStyleIdx="17" presStyleCnt="34">
        <dgm:presLayoutVars>
          <dgm:bulletEnabled val="1"/>
        </dgm:presLayoutVars>
      </dgm:prSet>
      <dgm:spPr/>
    </dgm:pt>
    <dgm:pt modelId="{6396BFA7-CD0F-4E3C-80B8-1FB8E751E039}" type="pres">
      <dgm:prSet presAssocID="{39268808-8F94-4C06-9C90-40CF9F335373}" presName="aSpace2" presStyleCnt="0"/>
      <dgm:spPr/>
    </dgm:pt>
    <dgm:pt modelId="{E41C3511-CBAB-45D3-87DF-B0FE3DDF1970}" type="pres">
      <dgm:prSet presAssocID="{C66A7208-07F6-46AA-9EB7-9D1798FA32DB}" presName="childNode" presStyleLbl="node1" presStyleIdx="18" presStyleCnt="34">
        <dgm:presLayoutVars>
          <dgm:bulletEnabled val="1"/>
        </dgm:presLayoutVars>
      </dgm:prSet>
      <dgm:spPr/>
    </dgm:pt>
    <dgm:pt modelId="{A88593ED-4868-4944-BA08-0A7336E22897}" type="pres">
      <dgm:prSet presAssocID="{C66A7208-07F6-46AA-9EB7-9D1798FA32DB}" presName="aSpace2" presStyleCnt="0"/>
      <dgm:spPr/>
    </dgm:pt>
    <dgm:pt modelId="{531D6704-DD62-44C9-9881-E13F7A8B81B9}" type="pres">
      <dgm:prSet presAssocID="{E1DC6F1E-B322-4C82-8884-2EA2FA69CF08}" presName="childNode" presStyleLbl="node1" presStyleIdx="19" presStyleCnt="34">
        <dgm:presLayoutVars>
          <dgm:bulletEnabled val="1"/>
        </dgm:presLayoutVars>
      </dgm:prSet>
      <dgm:spPr/>
    </dgm:pt>
    <dgm:pt modelId="{602D5432-59D5-4E51-A840-E74CEB4BA452}" type="pres">
      <dgm:prSet presAssocID="{D8F6DDF2-6134-4815-BB5A-17A2992077B9}" presName="aSpace" presStyleCnt="0"/>
      <dgm:spPr/>
    </dgm:pt>
    <dgm:pt modelId="{8B265E96-E3B0-481E-B307-354BBF2E207B}" type="pres">
      <dgm:prSet presAssocID="{094C23B5-F1F0-4BED-A9A0-910FF2692E30}" presName="compNode" presStyleCnt="0"/>
      <dgm:spPr/>
    </dgm:pt>
    <dgm:pt modelId="{7694D782-0AFB-4CB7-B23A-9AB2F138D75C}" type="pres">
      <dgm:prSet presAssocID="{094C23B5-F1F0-4BED-A9A0-910FF2692E30}" presName="aNode" presStyleLbl="bgShp" presStyleIdx="3" presStyleCnt="5" custScaleY="93400"/>
      <dgm:spPr/>
    </dgm:pt>
    <dgm:pt modelId="{E18A09C3-46F5-494D-9233-3976011B8D00}" type="pres">
      <dgm:prSet presAssocID="{094C23B5-F1F0-4BED-A9A0-910FF2692E30}" presName="textNode" presStyleLbl="bgShp" presStyleIdx="3" presStyleCnt="5"/>
      <dgm:spPr/>
    </dgm:pt>
    <dgm:pt modelId="{8118182D-DAA0-4627-A3EB-67E13CF2808A}" type="pres">
      <dgm:prSet presAssocID="{094C23B5-F1F0-4BED-A9A0-910FF2692E30}" presName="compChildNode" presStyleCnt="0"/>
      <dgm:spPr/>
    </dgm:pt>
    <dgm:pt modelId="{45710491-BAC6-4EC9-858C-2E91853100C8}" type="pres">
      <dgm:prSet presAssocID="{094C23B5-F1F0-4BED-A9A0-910FF2692E30}" presName="theInnerList" presStyleCnt="0"/>
      <dgm:spPr/>
    </dgm:pt>
    <dgm:pt modelId="{B861C8B1-11A0-4A79-A6E8-A32B5B05C535}" type="pres">
      <dgm:prSet presAssocID="{16C281A4-8AD5-4117-94BB-94FA162C1A50}" presName="childNode" presStyleLbl="node1" presStyleIdx="20" presStyleCnt="34">
        <dgm:presLayoutVars>
          <dgm:bulletEnabled val="1"/>
        </dgm:presLayoutVars>
      </dgm:prSet>
      <dgm:spPr/>
    </dgm:pt>
    <dgm:pt modelId="{4E2DE37A-985C-403C-942A-091AEA70ED3A}" type="pres">
      <dgm:prSet presAssocID="{16C281A4-8AD5-4117-94BB-94FA162C1A50}" presName="aSpace2" presStyleCnt="0"/>
      <dgm:spPr/>
    </dgm:pt>
    <dgm:pt modelId="{546D486A-7353-45C1-9DE3-341D6DDB66DE}" type="pres">
      <dgm:prSet presAssocID="{4FD15B46-66BD-41E2-8EEB-5FB8F0CF6073}" presName="childNode" presStyleLbl="node1" presStyleIdx="21" presStyleCnt="34">
        <dgm:presLayoutVars>
          <dgm:bulletEnabled val="1"/>
        </dgm:presLayoutVars>
      </dgm:prSet>
      <dgm:spPr/>
    </dgm:pt>
    <dgm:pt modelId="{8007219A-167F-4870-A86B-010D6EA4A0A9}" type="pres">
      <dgm:prSet presAssocID="{4FD15B46-66BD-41E2-8EEB-5FB8F0CF6073}" presName="aSpace2" presStyleCnt="0"/>
      <dgm:spPr/>
    </dgm:pt>
    <dgm:pt modelId="{D278BEBA-4ACE-49AF-A18E-46B071F5DCAE}" type="pres">
      <dgm:prSet presAssocID="{F23DAD13-F94C-4776-B8B2-66854095390A}" presName="childNode" presStyleLbl="node1" presStyleIdx="22" presStyleCnt="34">
        <dgm:presLayoutVars>
          <dgm:bulletEnabled val="1"/>
        </dgm:presLayoutVars>
      </dgm:prSet>
      <dgm:spPr/>
    </dgm:pt>
    <dgm:pt modelId="{EDFA773E-1BD5-43C6-8366-1A59A1402D02}" type="pres">
      <dgm:prSet presAssocID="{F23DAD13-F94C-4776-B8B2-66854095390A}" presName="aSpace2" presStyleCnt="0"/>
      <dgm:spPr/>
    </dgm:pt>
    <dgm:pt modelId="{7E2D6DEC-C897-44AD-AF67-3E77A53B0A54}" type="pres">
      <dgm:prSet presAssocID="{9BFB1D69-EDFB-4457-9736-36774DA15A67}" presName="childNode" presStyleLbl="node1" presStyleIdx="23" presStyleCnt="34">
        <dgm:presLayoutVars>
          <dgm:bulletEnabled val="1"/>
        </dgm:presLayoutVars>
      </dgm:prSet>
      <dgm:spPr/>
    </dgm:pt>
    <dgm:pt modelId="{424E9A14-DFDA-4555-905A-44258F4B39D6}" type="pres">
      <dgm:prSet presAssocID="{9BFB1D69-EDFB-4457-9736-36774DA15A67}" presName="aSpace2" presStyleCnt="0"/>
      <dgm:spPr/>
    </dgm:pt>
    <dgm:pt modelId="{C4B4DA5D-8CF4-4F50-AC62-8C03823A14E8}" type="pres">
      <dgm:prSet presAssocID="{D6E09383-1984-4EEA-8D0F-D02514162DDF}" presName="childNode" presStyleLbl="node1" presStyleIdx="24" presStyleCnt="34">
        <dgm:presLayoutVars>
          <dgm:bulletEnabled val="1"/>
        </dgm:presLayoutVars>
      </dgm:prSet>
      <dgm:spPr/>
    </dgm:pt>
    <dgm:pt modelId="{A72C02B8-0E0C-4BD4-A768-6BD74E56AB54}" type="pres">
      <dgm:prSet presAssocID="{D6E09383-1984-4EEA-8D0F-D02514162DDF}" presName="aSpace2" presStyleCnt="0"/>
      <dgm:spPr/>
    </dgm:pt>
    <dgm:pt modelId="{D141313C-F5C4-4956-A7DC-449AEE4B6576}" type="pres">
      <dgm:prSet presAssocID="{483BC2A4-F25C-4B97-B26F-E5751B0E5470}" presName="childNode" presStyleLbl="node1" presStyleIdx="25" presStyleCnt="34">
        <dgm:presLayoutVars>
          <dgm:bulletEnabled val="1"/>
        </dgm:presLayoutVars>
      </dgm:prSet>
      <dgm:spPr/>
    </dgm:pt>
    <dgm:pt modelId="{B9665909-F2F4-42ED-BF19-C5BCDE99B81E}" type="pres">
      <dgm:prSet presAssocID="{483BC2A4-F25C-4B97-B26F-E5751B0E5470}" presName="aSpace2" presStyleCnt="0"/>
      <dgm:spPr/>
    </dgm:pt>
    <dgm:pt modelId="{8BFAE5C9-846A-49A3-BEBA-D323379250A7}" type="pres">
      <dgm:prSet presAssocID="{9D956596-FD58-49A7-88BD-168246BC934C}" presName="childNode" presStyleLbl="node1" presStyleIdx="26" presStyleCnt="34">
        <dgm:presLayoutVars>
          <dgm:bulletEnabled val="1"/>
        </dgm:presLayoutVars>
      </dgm:prSet>
      <dgm:spPr/>
    </dgm:pt>
    <dgm:pt modelId="{0423007B-A757-4B4C-A392-AA78FD8FDECA}" type="pres">
      <dgm:prSet presAssocID="{9D956596-FD58-49A7-88BD-168246BC934C}" presName="aSpace2" presStyleCnt="0"/>
      <dgm:spPr/>
    </dgm:pt>
    <dgm:pt modelId="{CAB16894-A57D-43ED-9072-AB679F6B8AD2}" type="pres">
      <dgm:prSet presAssocID="{0B90A128-B764-438C-BD36-8804B4A54CE0}" presName="childNode" presStyleLbl="node1" presStyleIdx="27" presStyleCnt="34">
        <dgm:presLayoutVars>
          <dgm:bulletEnabled val="1"/>
        </dgm:presLayoutVars>
      </dgm:prSet>
      <dgm:spPr/>
    </dgm:pt>
    <dgm:pt modelId="{9A3B035E-02AA-4C01-A8C5-AC71AC45D921}" type="pres">
      <dgm:prSet presAssocID="{0B90A128-B764-438C-BD36-8804B4A54CE0}" presName="aSpace2" presStyleCnt="0"/>
      <dgm:spPr/>
    </dgm:pt>
    <dgm:pt modelId="{18BC5728-3E5D-4796-9FCB-20449593B936}" type="pres">
      <dgm:prSet presAssocID="{C944F11A-E9C1-41E4-BCAD-CA2CAA1760B0}" presName="childNode" presStyleLbl="node1" presStyleIdx="28" presStyleCnt="34">
        <dgm:presLayoutVars>
          <dgm:bulletEnabled val="1"/>
        </dgm:presLayoutVars>
      </dgm:prSet>
      <dgm:spPr/>
    </dgm:pt>
    <dgm:pt modelId="{C9456450-6484-4DC3-B2F6-16645DE44E50}" type="pres">
      <dgm:prSet presAssocID="{094C23B5-F1F0-4BED-A9A0-910FF2692E30}" presName="aSpace" presStyleCnt="0"/>
      <dgm:spPr/>
    </dgm:pt>
    <dgm:pt modelId="{CA033969-7F47-492D-BA2F-CEDED32548D1}" type="pres">
      <dgm:prSet presAssocID="{87D62F97-15AC-43BE-9C6A-98AE7A19C3A2}" presName="compNode" presStyleCnt="0"/>
      <dgm:spPr/>
    </dgm:pt>
    <dgm:pt modelId="{005333B9-46F7-48F2-9610-9EC73B671C93}" type="pres">
      <dgm:prSet presAssocID="{87D62F97-15AC-43BE-9C6A-98AE7A19C3A2}" presName="aNode" presStyleLbl="bgShp" presStyleIdx="4" presStyleCnt="5" custScaleY="93400"/>
      <dgm:spPr/>
    </dgm:pt>
    <dgm:pt modelId="{42E21319-D307-4084-B062-4D47155B79BE}" type="pres">
      <dgm:prSet presAssocID="{87D62F97-15AC-43BE-9C6A-98AE7A19C3A2}" presName="textNode" presStyleLbl="bgShp" presStyleIdx="4" presStyleCnt="5"/>
      <dgm:spPr/>
    </dgm:pt>
    <dgm:pt modelId="{ED6F9528-2532-444F-82D3-7AB54B86E5C0}" type="pres">
      <dgm:prSet presAssocID="{87D62F97-15AC-43BE-9C6A-98AE7A19C3A2}" presName="compChildNode" presStyleCnt="0"/>
      <dgm:spPr/>
    </dgm:pt>
    <dgm:pt modelId="{694F8027-F8D8-4BB4-B870-1C84F1235144}" type="pres">
      <dgm:prSet presAssocID="{87D62F97-15AC-43BE-9C6A-98AE7A19C3A2}" presName="theInnerList" presStyleCnt="0"/>
      <dgm:spPr/>
    </dgm:pt>
    <dgm:pt modelId="{6E3E451F-8EFC-4645-BD94-4CD40F256789}" type="pres">
      <dgm:prSet presAssocID="{C4007CF9-F5FC-44A3-862B-7348BB9B9AC6}" presName="childNode" presStyleLbl="node1" presStyleIdx="29" presStyleCnt="34">
        <dgm:presLayoutVars>
          <dgm:bulletEnabled val="1"/>
        </dgm:presLayoutVars>
      </dgm:prSet>
      <dgm:spPr/>
    </dgm:pt>
    <dgm:pt modelId="{0625F49F-AAE7-4083-892C-3445D12A0648}" type="pres">
      <dgm:prSet presAssocID="{C4007CF9-F5FC-44A3-862B-7348BB9B9AC6}" presName="aSpace2" presStyleCnt="0"/>
      <dgm:spPr/>
    </dgm:pt>
    <dgm:pt modelId="{736E29C6-444D-46C0-9896-4A7FF9D49446}" type="pres">
      <dgm:prSet presAssocID="{4E5C2809-9C73-428C-81E1-CC8B9E258E5D}" presName="childNode" presStyleLbl="node1" presStyleIdx="30" presStyleCnt="34">
        <dgm:presLayoutVars>
          <dgm:bulletEnabled val="1"/>
        </dgm:presLayoutVars>
      </dgm:prSet>
      <dgm:spPr/>
    </dgm:pt>
    <dgm:pt modelId="{A5DAC8F2-C986-4FE8-8D75-4AC573FDFF35}" type="pres">
      <dgm:prSet presAssocID="{4E5C2809-9C73-428C-81E1-CC8B9E258E5D}" presName="aSpace2" presStyleCnt="0"/>
      <dgm:spPr/>
    </dgm:pt>
    <dgm:pt modelId="{E8470E79-09FB-44B6-BF5D-507868480871}" type="pres">
      <dgm:prSet presAssocID="{6C01D5DE-0A0F-40E1-A590-BBA55E4DECA6}" presName="childNode" presStyleLbl="node1" presStyleIdx="31" presStyleCnt="34">
        <dgm:presLayoutVars>
          <dgm:bulletEnabled val="1"/>
        </dgm:presLayoutVars>
      </dgm:prSet>
      <dgm:spPr/>
    </dgm:pt>
    <dgm:pt modelId="{DF40C47F-C4F4-465A-9BE5-5DEB91DD5E8D}" type="pres">
      <dgm:prSet presAssocID="{6C01D5DE-0A0F-40E1-A590-BBA55E4DECA6}" presName="aSpace2" presStyleCnt="0"/>
      <dgm:spPr/>
    </dgm:pt>
    <dgm:pt modelId="{F3EAA466-CC65-4894-BB6F-8640659BBE4A}" type="pres">
      <dgm:prSet presAssocID="{FAE265B5-3FF0-40F8-A13A-C5954CD5A5C5}" presName="childNode" presStyleLbl="node1" presStyleIdx="32" presStyleCnt="34">
        <dgm:presLayoutVars>
          <dgm:bulletEnabled val="1"/>
        </dgm:presLayoutVars>
      </dgm:prSet>
      <dgm:spPr/>
    </dgm:pt>
    <dgm:pt modelId="{8F9A53E6-B49F-4936-A89F-EB4934380ECB}" type="pres">
      <dgm:prSet presAssocID="{FAE265B5-3FF0-40F8-A13A-C5954CD5A5C5}" presName="aSpace2" presStyleCnt="0"/>
      <dgm:spPr/>
    </dgm:pt>
    <dgm:pt modelId="{B26282F1-A72A-44FF-8E54-AC204C98316C}" type="pres">
      <dgm:prSet presAssocID="{886DD0D2-721E-4187-9D3F-1449DDD96A7A}" presName="childNode" presStyleLbl="node1" presStyleIdx="33" presStyleCnt="34">
        <dgm:presLayoutVars>
          <dgm:bulletEnabled val="1"/>
        </dgm:presLayoutVars>
      </dgm:prSet>
      <dgm:spPr/>
    </dgm:pt>
  </dgm:ptLst>
  <dgm:cxnLst>
    <dgm:cxn modelId="{085E5A03-D2C7-46DA-BC89-EB91B3AC5235}" srcId="{55D0880B-2BBE-4149-8B3C-85198535168E}" destId="{4576D50E-4FD2-4AC0-A21B-2F7F171B2884}" srcOrd="6" destOrd="0" parTransId="{D82B4856-7BD6-4739-A51B-7E5004C831A4}" sibTransId="{379097F4-73E0-4A43-919B-8C7B9FD6CB51}"/>
    <dgm:cxn modelId="{EE8D6B06-D851-44E4-8FA2-21712CF55CB2}" srcId="{D8F6DDF2-6134-4815-BB5A-17A2992077B9}" destId="{39268808-8F94-4C06-9C90-40CF9F335373}" srcOrd="5" destOrd="0" parTransId="{B3CA3242-F702-4B0E-BAB8-DC223DFF1944}" sibTransId="{3EC079DB-048F-42AC-9A55-F4074C480243}"/>
    <dgm:cxn modelId="{76C73A07-436E-4B23-A8F0-8C935143DCC9}" type="presOf" srcId="{790FF0C8-169D-4597-B007-C666FAF08016}" destId="{C0555D7E-970C-4B9F-A73D-00525A31C13B}" srcOrd="0" destOrd="0" presId="urn:microsoft.com/office/officeart/2005/8/layout/lProcess2"/>
    <dgm:cxn modelId="{B814520A-7336-4219-96A3-2AC0BCF1AC34}" type="presOf" srcId="{094C23B5-F1F0-4BED-A9A0-910FF2692E30}" destId="{E18A09C3-46F5-494D-9233-3976011B8D00}" srcOrd="1" destOrd="0" presId="urn:microsoft.com/office/officeart/2005/8/layout/lProcess2"/>
    <dgm:cxn modelId="{0433CC0F-44E9-4D70-9CDB-7353C1E1F3DF}" type="presOf" srcId="{C944F11A-E9C1-41E4-BCAD-CA2CAA1760B0}" destId="{18BC5728-3E5D-4796-9FCB-20449593B936}" srcOrd="0" destOrd="0" presId="urn:microsoft.com/office/officeart/2005/8/layout/lProcess2"/>
    <dgm:cxn modelId="{21E2D113-8A06-4CD7-B797-664864F901E1}" srcId="{094C23B5-F1F0-4BED-A9A0-910FF2692E30}" destId="{16C281A4-8AD5-4117-94BB-94FA162C1A50}" srcOrd="0" destOrd="0" parTransId="{BBA76D3B-BB2D-4B1E-A904-9DB340D9B945}" sibTransId="{813F9D0F-ACEF-4770-9B1E-F1D1F9065F63}"/>
    <dgm:cxn modelId="{A8403314-214B-4899-92BA-60B912568683}" srcId="{0BE73C0F-BBDD-49C2-A597-A42196C76E98}" destId="{371EFFE5-5A50-4808-A034-EA0705C97D29}" srcOrd="1" destOrd="0" parTransId="{F03B5F7E-0A75-4290-B313-C2CB946E3F11}" sibTransId="{A975AE2C-0E8D-460E-ADA8-94D71D25B8E4}"/>
    <dgm:cxn modelId="{5C95CF15-E6C4-40B6-A781-C61AA64FC35B}" srcId="{094C23B5-F1F0-4BED-A9A0-910FF2692E30}" destId="{C944F11A-E9C1-41E4-BCAD-CA2CAA1760B0}" srcOrd="8" destOrd="0" parTransId="{AFA9CDF6-DD0F-4BBF-B0A6-DD9D0DBA1E86}" sibTransId="{92F22BC9-7D7B-465B-8F00-5B5D646CC17A}"/>
    <dgm:cxn modelId="{FE4BD41A-4A57-447F-A8AF-71DBD9262FDA}" srcId="{55D0880B-2BBE-4149-8B3C-85198535168E}" destId="{9090435B-21FB-4AF9-8FD7-B40DBC4B3FF1}" srcOrd="5" destOrd="0" parTransId="{67B8F0C1-97E7-4376-8AD6-A9A372A5081D}" sibTransId="{C29D01AF-F408-4364-AA5B-30DB4A799D4A}"/>
    <dgm:cxn modelId="{049E691B-F06F-4586-972A-85F235C70CD2}" srcId="{55D0880B-2BBE-4149-8B3C-85198535168E}" destId="{690B2559-AB22-41D2-9D9C-EEDAEB834BF5}" srcOrd="3" destOrd="0" parTransId="{EAB20C63-AAB1-4ADC-97E9-7ABE3D956253}" sibTransId="{6714FA20-FD85-4D39-B15D-EDB63D684377}"/>
    <dgm:cxn modelId="{666F771B-D8C2-436B-9686-5F57E98EFC1A}" type="presOf" srcId="{094C23B5-F1F0-4BED-A9A0-910FF2692E30}" destId="{7694D782-0AFB-4CB7-B23A-9AB2F138D75C}" srcOrd="0" destOrd="0" presId="urn:microsoft.com/office/officeart/2005/8/layout/lProcess2"/>
    <dgm:cxn modelId="{526F8C1B-E4E4-434C-A931-EE247CCEC5DD}" type="presOf" srcId="{9D956596-FD58-49A7-88BD-168246BC934C}" destId="{8BFAE5C9-846A-49A3-BEBA-D323379250A7}" srcOrd="0" destOrd="0" presId="urn:microsoft.com/office/officeart/2005/8/layout/lProcess2"/>
    <dgm:cxn modelId="{3D6C0D1C-62B5-4C80-9797-0771DCE379AB}" srcId="{0BE73C0F-BBDD-49C2-A597-A42196C76E98}" destId="{703A3BC1-A07E-48DF-A8EA-6F61A9858F6E}" srcOrd="3" destOrd="0" parTransId="{152E9AE4-7B0B-453F-A1B6-8A154476A211}" sibTransId="{84DA2B85-5ED8-45D8-9B8E-8CB226368ACE}"/>
    <dgm:cxn modelId="{A8C7CB21-4C0F-4C1D-9599-659ED9DA1523}" srcId="{87D62F97-15AC-43BE-9C6A-98AE7A19C3A2}" destId="{6C01D5DE-0A0F-40E1-A590-BBA55E4DECA6}" srcOrd="2" destOrd="0" parTransId="{0451677E-2EEB-48B7-88AA-4D0F59ED9E55}" sibTransId="{01429F6E-0705-425D-883A-53CF15047A64}"/>
    <dgm:cxn modelId="{34CCD622-38B5-4B6F-AC8D-0557EC0C6AC6}" type="presOf" srcId="{690B2559-AB22-41D2-9D9C-EEDAEB834BF5}" destId="{05D5B974-C0EF-44B9-9E2A-2CCC6F7CF2F1}" srcOrd="0" destOrd="0" presId="urn:microsoft.com/office/officeart/2005/8/layout/lProcess2"/>
    <dgm:cxn modelId="{9E70532A-3BFD-4F10-B908-F50CB958148D}" type="presOf" srcId="{371EFFE5-5A50-4808-A034-EA0705C97D29}" destId="{4B4929CE-B28B-459B-8C06-7817C4416B83}" srcOrd="0" destOrd="0" presId="urn:microsoft.com/office/officeart/2005/8/layout/lProcess2"/>
    <dgm:cxn modelId="{45051D2C-064E-410B-B140-ABE26A0ED350}" type="presOf" srcId="{483BC2A4-F25C-4B97-B26F-E5751B0E5470}" destId="{D141313C-F5C4-4956-A7DC-449AEE4B6576}" srcOrd="0" destOrd="0" presId="urn:microsoft.com/office/officeart/2005/8/layout/lProcess2"/>
    <dgm:cxn modelId="{51AEC82F-18A1-4AB9-8BFC-214B12238A4D}" type="presOf" srcId="{4576D50E-4FD2-4AC0-A21B-2F7F171B2884}" destId="{80F01873-C95A-4508-A512-BB532DAA76CE}" srcOrd="0" destOrd="0" presId="urn:microsoft.com/office/officeart/2005/8/layout/lProcess2"/>
    <dgm:cxn modelId="{B5C7F033-8EA0-4876-B86C-095A2A1B4B37}" type="presOf" srcId="{87D62F97-15AC-43BE-9C6A-98AE7A19C3A2}" destId="{005333B9-46F7-48F2-9610-9EC73B671C93}" srcOrd="0" destOrd="0" presId="urn:microsoft.com/office/officeart/2005/8/layout/lProcess2"/>
    <dgm:cxn modelId="{EDB44D36-81B8-4C13-B714-DB474EBA2757}" type="presOf" srcId="{0C9E3E16-1528-478B-962C-59A72141D6D4}" destId="{2EEA64D0-19F6-4103-A3C4-7887B8007AFF}" srcOrd="0" destOrd="0" presId="urn:microsoft.com/office/officeart/2005/8/layout/lProcess2"/>
    <dgm:cxn modelId="{E77A9237-EFAC-48BE-83AD-70481154C2CE}" type="presOf" srcId="{499CB810-B642-479D-96ED-C0C41FCED7F9}" destId="{20E42552-4CB7-4092-AA54-518B756FEE16}" srcOrd="0" destOrd="0" presId="urn:microsoft.com/office/officeart/2005/8/layout/lProcess2"/>
    <dgm:cxn modelId="{28CB5D3D-7D22-4BC0-9D6A-6B8BF2DBFC84}" srcId="{87D62F97-15AC-43BE-9C6A-98AE7A19C3A2}" destId="{4E5C2809-9C73-428C-81E1-CC8B9E258E5D}" srcOrd="1" destOrd="0" parTransId="{F9CA4C79-B62D-4261-829E-C75DFCA97B87}" sibTransId="{84692319-CCA1-40DF-A095-B75E35FD22C0}"/>
    <dgm:cxn modelId="{E04B6841-528A-4AFA-A478-D969BDEFDB35}" srcId="{B3521BF2-B82C-4F7F-B555-C1AE163440E1}" destId="{87D62F97-15AC-43BE-9C6A-98AE7A19C3A2}" srcOrd="4" destOrd="0" parTransId="{DF36AE47-B3C0-4338-BE22-5E5DF645AB31}" sibTransId="{09C94C3C-2B91-48C8-AE6D-E83512A4A961}"/>
    <dgm:cxn modelId="{75394E42-04B4-44AD-BBA1-BC3DB6839478}" srcId="{B3521BF2-B82C-4F7F-B555-C1AE163440E1}" destId="{55D0880B-2BBE-4149-8B3C-85198535168E}" srcOrd="0" destOrd="0" parTransId="{9D8CCB42-424A-45EF-AD04-FA7707E9C828}" sibTransId="{83EEDA08-B689-4AA3-B3CA-ADA72A9E7CB4}"/>
    <dgm:cxn modelId="{079A064B-8028-4F54-BA01-4BDC31BA3346}" srcId="{87D62F97-15AC-43BE-9C6A-98AE7A19C3A2}" destId="{886DD0D2-721E-4187-9D3F-1449DDD96A7A}" srcOrd="4" destOrd="0" parTransId="{CD7CEE4C-E664-4E3E-B455-C29DB2B6482B}" sibTransId="{3C019384-BFAF-4871-BC84-614DD1BE40C2}"/>
    <dgm:cxn modelId="{575D784C-2316-4AB8-AA71-F841D63C978F}" srcId="{D8F6DDF2-6134-4815-BB5A-17A2992077B9}" destId="{E1DC6F1E-B322-4C82-8884-2EA2FA69CF08}" srcOrd="7" destOrd="0" parTransId="{1AE7EBA2-DA37-477E-BF4B-D52565D72FD9}" sibTransId="{654374E2-ADC8-47ED-BC9D-17C234C52426}"/>
    <dgm:cxn modelId="{4F397C4C-8E81-4C4D-8480-0DEF9ADA3D92}" type="presOf" srcId="{98D9E704-D6BD-44C1-AB4C-BA9D0F88693C}" destId="{DA768E10-DACF-42E2-B03E-9A6920A64C28}" srcOrd="0" destOrd="0" presId="urn:microsoft.com/office/officeart/2005/8/layout/lProcess2"/>
    <dgm:cxn modelId="{F198D454-67E5-4363-8213-CAB2C18016CE}" srcId="{094C23B5-F1F0-4BED-A9A0-910FF2692E30}" destId="{F23DAD13-F94C-4776-B8B2-66854095390A}" srcOrd="2" destOrd="0" parTransId="{035EFD12-B065-410B-A281-0C4115A279DC}" sibTransId="{F1197A03-0742-4C45-8428-DF0F5742DC1F}"/>
    <dgm:cxn modelId="{8D892356-B3CB-4A2C-8BD6-A0C3F8227FD3}" type="presOf" srcId="{703A3BC1-A07E-48DF-A8EA-6F61A9858F6E}" destId="{BEA32369-CDC4-4095-9B52-6BDD7B419281}" srcOrd="0" destOrd="0" presId="urn:microsoft.com/office/officeart/2005/8/layout/lProcess2"/>
    <dgm:cxn modelId="{38E6D75D-FD9A-476C-9C19-3808ECE3CE40}" type="presOf" srcId="{4E5C2809-9C73-428C-81E1-CC8B9E258E5D}" destId="{736E29C6-444D-46C0-9896-4A7FF9D49446}" srcOrd="0" destOrd="0" presId="urn:microsoft.com/office/officeart/2005/8/layout/lProcess2"/>
    <dgm:cxn modelId="{5765FE5D-D897-410B-96A7-B0CA1775572A}" srcId="{D8F6DDF2-6134-4815-BB5A-17A2992077B9}" destId="{07EED4D6-A11B-4F0E-8471-8C1D6AAA4DC7}" srcOrd="0" destOrd="0" parTransId="{1E69EB1A-4E32-4ECE-9F3D-0E684614E793}" sibTransId="{DEDD65DB-178A-4FF4-A21C-EC94F397E99A}"/>
    <dgm:cxn modelId="{FA377C5F-7AE9-4421-997F-BC801D451F6E}" type="presOf" srcId="{E93A6163-19CF-4E3F-A90A-8FC1B69BB5FF}" destId="{ED962D43-2DF0-4D0C-9137-AC1472332D67}" srcOrd="0" destOrd="0" presId="urn:microsoft.com/office/officeart/2005/8/layout/lProcess2"/>
    <dgm:cxn modelId="{B3E22864-C9A2-4675-B8B5-5CC275958495}" type="presOf" srcId="{39268808-8F94-4C06-9C90-40CF9F335373}" destId="{DC29D894-72EA-4C37-A6BD-6FE223E690DC}" srcOrd="0" destOrd="0" presId="urn:microsoft.com/office/officeart/2005/8/layout/lProcess2"/>
    <dgm:cxn modelId="{97E7B966-5BBB-4A01-8A59-27ACFC57AAFA}" type="presOf" srcId="{C4007CF9-F5FC-44A3-862B-7348BB9B9AC6}" destId="{6E3E451F-8EFC-4645-BD94-4CD40F256789}" srcOrd="0" destOrd="0" presId="urn:microsoft.com/office/officeart/2005/8/layout/lProcess2"/>
    <dgm:cxn modelId="{55700A68-62D0-4FE0-B7CC-F91AC6BAFE9A}" type="presOf" srcId="{87D62F97-15AC-43BE-9C6A-98AE7A19C3A2}" destId="{42E21319-D307-4084-B062-4D47155B79BE}" srcOrd="1" destOrd="0" presId="urn:microsoft.com/office/officeart/2005/8/layout/lProcess2"/>
    <dgm:cxn modelId="{E6DC1C76-73F8-4AA1-9CC0-1CAADC7EDF0C}" srcId="{55D0880B-2BBE-4149-8B3C-85198535168E}" destId="{4D4ABF55-6B9F-4F52-A7EC-5A575C3A9762}" srcOrd="1" destOrd="0" parTransId="{086EA7ED-7908-44D2-B5D8-A9521BD5CFCD}" sibTransId="{70F64383-F9F4-4763-AF6B-83E0F7ADC2EA}"/>
    <dgm:cxn modelId="{830F7676-571D-43FC-B9DD-B896D446953F}" type="presOf" srcId="{B3521BF2-B82C-4F7F-B555-C1AE163440E1}" destId="{78881EEA-9616-4241-A2BA-3114B423B599}" srcOrd="0" destOrd="0" presId="urn:microsoft.com/office/officeart/2005/8/layout/lProcess2"/>
    <dgm:cxn modelId="{91BC9B78-1E99-435B-A187-E4D511DAC058}" srcId="{094C23B5-F1F0-4BED-A9A0-910FF2692E30}" destId="{D6E09383-1984-4EEA-8D0F-D02514162DDF}" srcOrd="4" destOrd="0" parTransId="{06CA101F-D4F9-4938-9A7B-405C922147B9}" sibTransId="{745AC318-667D-4431-A40C-B4FD9A75D3ED}"/>
    <dgm:cxn modelId="{4DF29F7B-CD6F-431D-BFE8-B0EEC6C39F64}" type="presOf" srcId="{0BE73C0F-BBDD-49C2-A597-A42196C76E98}" destId="{B24DF2B7-C592-4030-857F-BEEDB16B6632}" srcOrd="1" destOrd="0" presId="urn:microsoft.com/office/officeart/2005/8/layout/lProcess2"/>
    <dgm:cxn modelId="{FBBCE47D-5078-4BFA-8915-5D6C99A614C4}" srcId="{55D0880B-2BBE-4149-8B3C-85198535168E}" destId="{9B829688-32C6-4920-AEC1-0EC03649D485}" srcOrd="4" destOrd="0" parTransId="{91B2FFBC-01C5-4B7C-A8A2-D20A57933220}" sibTransId="{2ACF5BEC-AE50-4F8A-9AC8-3D3D70E35BE7}"/>
    <dgm:cxn modelId="{FC3E7A87-2485-452B-99FC-57D5C5B65406}" srcId="{D8F6DDF2-6134-4815-BB5A-17A2992077B9}" destId="{98D9E704-D6BD-44C1-AB4C-BA9D0F88693C}" srcOrd="2" destOrd="0" parTransId="{7F45AC41-F381-4877-BD83-171D01FE684E}" sibTransId="{0A289759-FBFF-4EA1-B2DF-AB8FA2181661}"/>
    <dgm:cxn modelId="{372EA48D-040E-41C8-A629-9BCE4295F36C}" type="presOf" srcId="{55D0880B-2BBE-4149-8B3C-85198535168E}" destId="{4A2B45BC-3CF3-4768-ADA4-A091C7532592}" srcOrd="1" destOrd="0" presId="urn:microsoft.com/office/officeart/2005/8/layout/lProcess2"/>
    <dgm:cxn modelId="{DDA0128F-828C-40BB-807C-6DFC2595D170}" srcId="{B3521BF2-B82C-4F7F-B555-C1AE163440E1}" destId="{0BE73C0F-BBDD-49C2-A597-A42196C76E98}" srcOrd="1" destOrd="0" parTransId="{5C23CF5E-122B-4396-A98C-0273279EF2F6}" sibTransId="{AC38DF43-4AEA-4E41-9556-DF6EE11007A1}"/>
    <dgm:cxn modelId="{A47CB895-0DC5-4684-9DD7-F01F90A7A9AD}" type="presOf" srcId="{2334D415-A7B6-48C5-99AD-F8A84E6E1C77}" destId="{86347849-E397-4883-9AB9-D03387F4CF36}" srcOrd="0" destOrd="0" presId="urn:microsoft.com/office/officeart/2005/8/layout/lProcess2"/>
    <dgm:cxn modelId="{C52D1B97-BF9C-4CDB-980C-39BD65F9758D}" type="presOf" srcId="{D6E09383-1984-4EEA-8D0F-D02514162DDF}" destId="{C4B4DA5D-8CF4-4F50-AC62-8C03823A14E8}" srcOrd="0" destOrd="0" presId="urn:microsoft.com/office/officeart/2005/8/layout/lProcess2"/>
    <dgm:cxn modelId="{4176C697-B727-4D53-BA8D-626B665F8A67}" srcId="{094C23B5-F1F0-4BED-A9A0-910FF2692E30}" destId="{0B90A128-B764-438C-BD36-8804B4A54CE0}" srcOrd="7" destOrd="0" parTransId="{B66DAF6C-C176-4A3C-9D44-DC3173D975FA}" sibTransId="{9CDE880D-328E-4790-965F-B9162A923694}"/>
    <dgm:cxn modelId="{815F0C99-B663-4ACE-9E94-7778A67CCC09}" srcId="{D8F6DDF2-6134-4815-BB5A-17A2992077B9}" destId="{2334D415-A7B6-48C5-99AD-F8A84E6E1C77}" srcOrd="3" destOrd="0" parTransId="{0E45D89F-4868-42A0-8407-6502EF334139}" sibTransId="{57E7B57D-F451-4D3E-9BCC-A2E0752817FC}"/>
    <dgm:cxn modelId="{AFE5AB9D-F88F-4FDF-85F8-B6A05D5E9A70}" type="presOf" srcId="{F870F6CE-4075-49A9-9F5C-E33959B65287}" destId="{D6CB534C-219E-4CA6-BA81-DE99133010E0}" srcOrd="0" destOrd="0" presId="urn:microsoft.com/office/officeart/2005/8/layout/lProcess2"/>
    <dgm:cxn modelId="{9F78D1A1-54E6-49EF-9B1E-AE720DC9BE88}" type="presOf" srcId="{886DD0D2-721E-4187-9D3F-1449DDD96A7A}" destId="{B26282F1-A72A-44FF-8E54-AC204C98316C}" srcOrd="0" destOrd="0" presId="urn:microsoft.com/office/officeart/2005/8/layout/lProcess2"/>
    <dgm:cxn modelId="{0CEE26A2-0E27-4050-838F-895FE424AB29}" srcId="{87D62F97-15AC-43BE-9C6A-98AE7A19C3A2}" destId="{FAE265B5-3FF0-40F8-A13A-C5954CD5A5C5}" srcOrd="3" destOrd="0" parTransId="{2A31D4FA-7EE3-46CA-A704-DD172C85DF05}" sibTransId="{4E7C1F11-7FB0-4FEA-8437-AF890F6F0244}"/>
    <dgm:cxn modelId="{925551A7-FDEC-4A36-A3E3-0D0E409126BA}" type="presOf" srcId="{9B829688-32C6-4920-AEC1-0EC03649D485}" destId="{CFB636F2-C37B-48DD-AB77-BCBF1C7D00F3}" srcOrd="0" destOrd="0" presId="urn:microsoft.com/office/officeart/2005/8/layout/lProcess2"/>
    <dgm:cxn modelId="{3C4AC0A9-6349-4183-8F7D-A29EEE9AAE6F}" srcId="{0BE73C0F-BBDD-49C2-A597-A42196C76E98}" destId="{F870F6CE-4075-49A9-9F5C-E33959B65287}" srcOrd="4" destOrd="0" parTransId="{95FDF14C-347F-45EC-8BD6-D9EA10F889F6}" sibTransId="{C531FCE7-5316-4EF9-A52F-2BEE60433BC2}"/>
    <dgm:cxn modelId="{36BCA5AA-D75B-4BE4-B0B5-13861EB51808}" type="presOf" srcId="{4FD15B46-66BD-41E2-8EEB-5FB8F0CF6073}" destId="{546D486A-7353-45C1-9DE3-341D6DDB66DE}" srcOrd="0" destOrd="0" presId="urn:microsoft.com/office/officeart/2005/8/layout/lProcess2"/>
    <dgm:cxn modelId="{6E4A5DAB-C35C-4BE2-963E-155809165430}" type="presOf" srcId="{4D4ABF55-6B9F-4F52-A7EC-5A575C3A9762}" destId="{87B9D435-2A3E-4AFF-B8E1-8CD25E562201}" srcOrd="0" destOrd="0" presId="urn:microsoft.com/office/officeart/2005/8/layout/lProcess2"/>
    <dgm:cxn modelId="{9B2D80AB-FC88-40F8-A9D6-2303B1DE7C17}" srcId="{094C23B5-F1F0-4BED-A9A0-910FF2692E30}" destId="{483BC2A4-F25C-4B97-B26F-E5751B0E5470}" srcOrd="5" destOrd="0" parTransId="{1A74285F-C9CC-4724-9C20-C45A86E7A389}" sibTransId="{DB348530-C041-4905-9A8A-9D017FA8A8FA}"/>
    <dgm:cxn modelId="{888A0EAC-FC5F-4757-8158-672A19EABFBE}" type="presOf" srcId="{16C281A4-8AD5-4117-94BB-94FA162C1A50}" destId="{B861C8B1-11A0-4A79-A6E8-A32B5B05C535}" srcOrd="0" destOrd="0" presId="urn:microsoft.com/office/officeart/2005/8/layout/lProcess2"/>
    <dgm:cxn modelId="{9F9B08AD-3775-4EB6-81A6-17120C63EC05}" type="presOf" srcId="{D8F6DDF2-6134-4815-BB5A-17A2992077B9}" destId="{B31464F6-C4F9-4859-BDE1-73671573C159}" srcOrd="0" destOrd="0" presId="urn:microsoft.com/office/officeart/2005/8/layout/lProcess2"/>
    <dgm:cxn modelId="{96F944B1-4F1A-4974-B85D-A70727D93263}" type="presOf" srcId="{0B90A128-B764-438C-BD36-8804B4A54CE0}" destId="{CAB16894-A57D-43ED-9072-AB679F6B8AD2}" srcOrd="0" destOrd="0" presId="urn:microsoft.com/office/officeart/2005/8/layout/lProcess2"/>
    <dgm:cxn modelId="{5DE730B5-5505-4C26-8D4F-BAB719A8AA2E}" type="presOf" srcId="{FAE265B5-3FF0-40F8-A13A-C5954CD5A5C5}" destId="{F3EAA466-CC65-4894-BB6F-8640659BBE4A}" srcOrd="0" destOrd="0" presId="urn:microsoft.com/office/officeart/2005/8/layout/lProcess2"/>
    <dgm:cxn modelId="{AE234FB5-079B-4F0F-9964-1E627681DBFD}" type="presOf" srcId="{E1DC6F1E-B322-4C82-8884-2EA2FA69CF08}" destId="{531D6704-DD62-44C9-9881-E13F7A8B81B9}" srcOrd="0" destOrd="0" presId="urn:microsoft.com/office/officeart/2005/8/layout/lProcess2"/>
    <dgm:cxn modelId="{312CDFB9-3473-4154-9BB4-101DE9226E7A}" srcId="{87D62F97-15AC-43BE-9C6A-98AE7A19C3A2}" destId="{C4007CF9-F5FC-44A3-862B-7348BB9B9AC6}" srcOrd="0" destOrd="0" parTransId="{550E05B1-59DF-42FA-BFA8-AE5F49ED165F}" sibTransId="{B63A4D14-131C-41A4-8213-EEA9DEA19F9A}"/>
    <dgm:cxn modelId="{AC1DD5BB-5B0D-4A26-9914-512B4043DA3F}" type="presOf" srcId="{9090435B-21FB-4AF9-8FD7-B40DBC4B3FF1}" destId="{92710C69-FD39-4169-8CC1-D2F94AA430D5}" srcOrd="0" destOrd="0" presId="urn:microsoft.com/office/officeart/2005/8/layout/lProcess2"/>
    <dgm:cxn modelId="{1A04F1BC-9F6A-4F2C-8132-EBA14FC0BC61}" type="presOf" srcId="{D8F6DDF2-6134-4815-BB5A-17A2992077B9}" destId="{839AC400-C59C-4F2E-9A74-56C4A676EABA}" srcOrd="1" destOrd="0" presId="urn:microsoft.com/office/officeart/2005/8/layout/lProcess2"/>
    <dgm:cxn modelId="{242092BD-5FC8-4618-BB9E-88ED5657C3D1}" type="presOf" srcId="{6C01D5DE-0A0F-40E1-A590-BBA55E4DECA6}" destId="{E8470E79-09FB-44B6-BF5D-507868480871}" srcOrd="0" destOrd="0" presId="urn:microsoft.com/office/officeart/2005/8/layout/lProcess2"/>
    <dgm:cxn modelId="{FEC1B1BF-2F87-45D3-9545-6F2DFAA7F46F}" type="presOf" srcId="{55D0880B-2BBE-4149-8B3C-85198535168E}" destId="{E65FFD0B-2EF8-4BFE-900D-ADCDBCF389CE}" srcOrd="0" destOrd="0" presId="urn:microsoft.com/office/officeart/2005/8/layout/lProcess2"/>
    <dgm:cxn modelId="{E1D9EAC0-B4F5-4744-94C4-4FEC8886D7B0}" type="presOf" srcId="{0BE73C0F-BBDD-49C2-A597-A42196C76E98}" destId="{5044CC00-7CCF-49B9-8DE0-6CD3270C5384}" srcOrd="0" destOrd="0" presId="urn:microsoft.com/office/officeart/2005/8/layout/lProcess2"/>
    <dgm:cxn modelId="{49DFA9C1-5F0A-4CE1-B720-686CB0ECE349}" srcId="{B3521BF2-B82C-4F7F-B555-C1AE163440E1}" destId="{D8F6DDF2-6134-4815-BB5A-17A2992077B9}" srcOrd="2" destOrd="0" parTransId="{F3D5D5EF-7177-4BAC-ACC8-3C497D2D0FA1}" sibTransId="{FF268CE7-21A6-473B-984D-3F956659845C}"/>
    <dgm:cxn modelId="{CB7DC8C3-BCAD-419B-89BD-25BC09268D3C}" srcId="{D8F6DDF2-6134-4815-BB5A-17A2992077B9}" destId="{499CB810-B642-479D-96ED-C0C41FCED7F9}" srcOrd="1" destOrd="0" parTransId="{33E72DD2-A9D1-45D4-B337-E8AC029C9F50}" sibTransId="{99D7EFA1-B15D-49CB-9952-CD75CF5FC36F}"/>
    <dgm:cxn modelId="{0ECD2AD4-8C6D-46A5-9716-EE7BE3B3B94F}" type="presOf" srcId="{07EED4D6-A11B-4F0E-8471-8C1D6AAA4DC7}" destId="{F66C9A9B-5123-4E89-93D6-EA7F65D41B27}" srcOrd="0" destOrd="0" presId="urn:microsoft.com/office/officeart/2005/8/layout/lProcess2"/>
    <dgm:cxn modelId="{364AFAD8-88E5-46DA-91E5-2795C6907E86}" type="presOf" srcId="{DB108F42-6E47-452C-8E4E-188F296555D2}" destId="{D637B50D-C099-4F34-9273-E03E978A8912}" srcOrd="0" destOrd="0" presId="urn:microsoft.com/office/officeart/2005/8/layout/lProcess2"/>
    <dgm:cxn modelId="{8F179DDC-F826-4A64-87B3-519BBA483F21}" type="presOf" srcId="{9BFB1D69-EDFB-4457-9736-36774DA15A67}" destId="{7E2D6DEC-C897-44AD-AF67-3E77A53B0A54}" srcOrd="0" destOrd="0" presId="urn:microsoft.com/office/officeart/2005/8/layout/lProcess2"/>
    <dgm:cxn modelId="{72CC02DD-D010-475F-BEDE-7D73E508D521}" srcId="{094C23B5-F1F0-4BED-A9A0-910FF2692E30}" destId="{9D956596-FD58-49A7-88BD-168246BC934C}" srcOrd="6" destOrd="0" parTransId="{257715E6-3094-49D6-B074-5055B4B0BDDA}" sibTransId="{7186FA68-7004-448B-9289-66D7968F8B0F}"/>
    <dgm:cxn modelId="{9B48E0DE-FB24-425D-87AA-B4FA17CB9EF0}" type="presOf" srcId="{C66A7208-07F6-46AA-9EB7-9D1798FA32DB}" destId="{E41C3511-CBAB-45D3-87DF-B0FE3DDF1970}" srcOrd="0" destOrd="0" presId="urn:microsoft.com/office/officeart/2005/8/layout/lProcess2"/>
    <dgm:cxn modelId="{361B51E4-157A-43F5-B381-72C9DEF9B30B}" srcId="{55D0880B-2BBE-4149-8B3C-85198535168E}" destId="{524A8027-6F29-476C-A69B-4CC1B5313197}" srcOrd="2" destOrd="0" parTransId="{40182974-F216-402A-9589-E0D56DB9F03B}" sibTransId="{8FA0768D-EFDE-4BC4-81F0-E937888406FB}"/>
    <dgm:cxn modelId="{0118ABE4-32F3-4AE3-84D8-02EFFC42EFD8}" srcId="{B3521BF2-B82C-4F7F-B555-C1AE163440E1}" destId="{094C23B5-F1F0-4BED-A9A0-910FF2692E30}" srcOrd="3" destOrd="0" parTransId="{BEC16D10-4103-40B1-B3CA-4761C0333F49}" sibTransId="{ABFC62DA-AB8B-4850-BC74-F259776FF5F0}"/>
    <dgm:cxn modelId="{208DB7E4-DEDC-4910-BE98-574383A058A1}" srcId="{0BE73C0F-BBDD-49C2-A597-A42196C76E98}" destId="{E93A6163-19CF-4E3F-A90A-8FC1B69BB5FF}" srcOrd="0" destOrd="0" parTransId="{31F1FDFC-118E-4F30-A9D6-8CAAA2B03A57}" sibTransId="{80CA8E32-5924-4EFD-BF5E-9B07BEFEB5B5}"/>
    <dgm:cxn modelId="{64B25EE5-10E6-4BDC-BD84-87C1AFEB3B69}" srcId="{094C23B5-F1F0-4BED-A9A0-910FF2692E30}" destId="{9BFB1D69-EDFB-4457-9736-36774DA15A67}" srcOrd="3" destOrd="0" parTransId="{3AE338C8-7016-488E-A921-2CC495916E17}" sibTransId="{6E99FFDB-4CD7-42D3-9E03-79BFA4E6CB9A}"/>
    <dgm:cxn modelId="{28EB51E7-DE70-44B7-BE18-87E3253B2854}" type="presOf" srcId="{F23DAD13-F94C-4776-B8B2-66854095390A}" destId="{D278BEBA-4ACE-49AF-A18E-46B071F5DCAE}" srcOrd="0" destOrd="0" presId="urn:microsoft.com/office/officeart/2005/8/layout/lProcess2"/>
    <dgm:cxn modelId="{CEB470ED-2C33-4AEE-A489-A569BC9D248F}" srcId="{094C23B5-F1F0-4BED-A9A0-910FF2692E30}" destId="{4FD15B46-66BD-41E2-8EEB-5FB8F0CF6073}" srcOrd="1" destOrd="0" parTransId="{5EFE30FF-48A9-4946-AEB1-9C56F95361B4}" sibTransId="{7E35C70D-2A6A-4756-81EC-C979DAF5821C}"/>
    <dgm:cxn modelId="{021FE9ED-8F4A-4A7D-B66D-9847DE9A3F38}" type="presOf" srcId="{524A8027-6F29-476C-A69B-4CC1B5313197}" destId="{989A8A92-A7BF-4A0C-8A9B-E9CAA2C4704B}" srcOrd="0" destOrd="0" presId="urn:microsoft.com/office/officeart/2005/8/layout/lProcess2"/>
    <dgm:cxn modelId="{91B211EE-5A87-41E6-A965-2B43AE5AD8D5}" srcId="{D8F6DDF2-6134-4815-BB5A-17A2992077B9}" destId="{790FF0C8-169D-4597-B007-C666FAF08016}" srcOrd="4" destOrd="0" parTransId="{7A1DEDD4-89FE-4504-A4E1-BBE331EBACF7}" sibTransId="{D90B8C6C-66BE-4870-8B3E-A64BA7C4BFEA}"/>
    <dgm:cxn modelId="{9B39FFF1-0493-4290-A501-EE213C302517}" srcId="{0BE73C0F-BBDD-49C2-A597-A42196C76E98}" destId="{DB108F42-6E47-452C-8E4E-188F296555D2}" srcOrd="2" destOrd="0" parTransId="{96607D89-BF0C-41EA-963D-6921AFFB8495}" sibTransId="{6F519E68-AC0A-4C5E-BC19-0B560F75626A}"/>
    <dgm:cxn modelId="{9D3D5FF2-E7B4-4B75-A0F2-EAF637CD48CD}" srcId="{55D0880B-2BBE-4149-8B3C-85198535168E}" destId="{0C9E3E16-1528-478B-962C-59A72141D6D4}" srcOrd="0" destOrd="0" parTransId="{CD429289-FA38-45AE-9FD1-6247CDA9468D}" sibTransId="{1A9DE79C-CB3A-4706-8B30-61BAC021F451}"/>
    <dgm:cxn modelId="{77F7E3F6-9613-42F1-A58C-7F0C4809BBDC}" srcId="{D8F6DDF2-6134-4815-BB5A-17A2992077B9}" destId="{C66A7208-07F6-46AA-9EB7-9D1798FA32DB}" srcOrd="6" destOrd="0" parTransId="{44963251-C249-47CC-A88F-FC57B699176D}" sibTransId="{EF83A463-D800-4DF0-8AD7-0C25D3540811}"/>
    <dgm:cxn modelId="{029FADEE-B103-49CB-AEB6-D600705562FD}" type="presParOf" srcId="{78881EEA-9616-4241-A2BA-3114B423B599}" destId="{9E21A13D-C8E0-4B66-94FB-1AD3F9B142B7}" srcOrd="0" destOrd="0" presId="urn:microsoft.com/office/officeart/2005/8/layout/lProcess2"/>
    <dgm:cxn modelId="{1DD08F1B-15B2-4E36-A361-4843ADAC2D11}" type="presParOf" srcId="{9E21A13D-C8E0-4B66-94FB-1AD3F9B142B7}" destId="{E65FFD0B-2EF8-4BFE-900D-ADCDBCF389CE}" srcOrd="0" destOrd="0" presId="urn:microsoft.com/office/officeart/2005/8/layout/lProcess2"/>
    <dgm:cxn modelId="{515E1C45-F181-497C-BD78-47E6A2EBB6BA}" type="presParOf" srcId="{9E21A13D-C8E0-4B66-94FB-1AD3F9B142B7}" destId="{4A2B45BC-3CF3-4768-ADA4-A091C7532592}" srcOrd="1" destOrd="0" presId="urn:microsoft.com/office/officeart/2005/8/layout/lProcess2"/>
    <dgm:cxn modelId="{DDEC309F-4FFE-4BB2-8E26-F3091DF51D15}" type="presParOf" srcId="{9E21A13D-C8E0-4B66-94FB-1AD3F9B142B7}" destId="{44190410-493E-4228-9585-3A0EA6658BCC}" srcOrd="2" destOrd="0" presId="urn:microsoft.com/office/officeart/2005/8/layout/lProcess2"/>
    <dgm:cxn modelId="{9CB302AC-AB16-4A44-A24B-76B5CA284715}" type="presParOf" srcId="{44190410-493E-4228-9585-3A0EA6658BCC}" destId="{C08D818F-6388-48D6-8126-4F0014F244B2}" srcOrd="0" destOrd="0" presId="urn:microsoft.com/office/officeart/2005/8/layout/lProcess2"/>
    <dgm:cxn modelId="{331A9EE8-6A39-4BEE-9F15-372C750FED17}" type="presParOf" srcId="{C08D818F-6388-48D6-8126-4F0014F244B2}" destId="{2EEA64D0-19F6-4103-A3C4-7887B8007AFF}" srcOrd="0" destOrd="0" presId="urn:microsoft.com/office/officeart/2005/8/layout/lProcess2"/>
    <dgm:cxn modelId="{6BC8E325-0594-435A-9385-54F7931FF147}" type="presParOf" srcId="{C08D818F-6388-48D6-8126-4F0014F244B2}" destId="{0E192ACA-5001-4529-BCD9-49E1B99BA5B0}" srcOrd="1" destOrd="0" presId="urn:microsoft.com/office/officeart/2005/8/layout/lProcess2"/>
    <dgm:cxn modelId="{611A5DBF-EAEA-423B-B38B-7F72255D740D}" type="presParOf" srcId="{C08D818F-6388-48D6-8126-4F0014F244B2}" destId="{87B9D435-2A3E-4AFF-B8E1-8CD25E562201}" srcOrd="2" destOrd="0" presId="urn:microsoft.com/office/officeart/2005/8/layout/lProcess2"/>
    <dgm:cxn modelId="{77704A7A-81DF-406C-912A-A02D77FE3B6E}" type="presParOf" srcId="{C08D818F-6388-48D6-8126-4F0014F244B2}" destId="{DCCDCEE3-1653-4364-A8F1-F26881B03C5F}" srcOrd="3" destOrd="0" presId="urn:microsoft.com/office/officeart/2005/8/layout/lProcess2"/>
    <dgm:cxn modelId="{3B2353B6-BF6C-4A57-809D-A575B30FB43C}" type="presParOf" srcId="{C08D818F-6388-48D6-8126-4F0014F244B2}" destId="{989A8A92-A7BF-4A0C-8A9B-E9CAA2C4704B}" srcOrd="4" destOrd="0" presId="urn:microsoft.com/office/officeart/2005/8/layout/lProcess2"/>
    <dgm:cxn modelId="{BBA3432C-2757-434E-9FCC-0CAFF8320693}" type="presParOf" srcId="{C08D818F-6388-48D6-8126-4F0014F244B2}" destId="{67E460A1-3503-4FF1-A875-28826AB859A6}" srcOrd="5" destOrd="0" presId="urn:microsoft.com/office/officeart/2005/8/layout/lProcess2"/>
    <dgm:cxn modelId="{F7413AFF-6275-4A93-AA94-07B6FA944952}" type="presParOf" srcId="{C08D818F-6388-48D6-8126-4F0014F244B2}" destId="{05D5B974-C0EF-44B9-9E2A-2CCC6F7CF2F1}" srcOrd="6" destOrd="0" presId="urn:microsoft.com/office/officeart/2005/8/layout/lProcess2"/>
    <dgm:cxn modelId="{551F7C0E-A834-4D68-95B7-A605E34B5E75}" type="presParOf" srcId="{C08D818F-6388-48D6-8126-4F0014F244B2}" destId="{5E75A49C-4970-4A7D-9130-58A5002FE3AB}" srcOrd="7" destOrd="0" presId="urn:microsoft.com/office/officeart/2005/8/layout/lProcess2"/>
    <dgm:cxn modelId="{73E19C4F-D1A4-4C3B-A485-B3282CB6CDA2}" type="presParOf" srcId="{C08D818F-6388-48D6-8126-4F0014F244B2}" destId="{CFB636F2-C37B-48DD-AB77-BCBF1C7D00F3}" srcOrd="8" destOrd="0" presId="urn:microsoft.com/office/officeart/2005/8/layout/lProcess2"/>
    <dgm:cxn modelId="{158DDAAB-6815-49A6-8D5B-4C9258765A8C}" type="presParOf" srcId="{C08D818F-6388-48D6-8126-4F0014F244B2}" destId="{0DF90913-31C4-4E30-9ED1-E71028A55F0D}" srcOrd="9" destOrd="0" presId="urn:microsoft.com/office/officeart/2005/8/layout/lProcess2"/>
    <dgm:cxn modelId="{C1E4FDEC-6B46-4465-9FD0-AEB8B6A527A1}" type="presParOf" srcId="{C08D818F-6388-48D6-8126-4F0014F244B2}" destId="{92710C69-FD39-4169-8CC1-D2F94AA430D5}" srcOrd="10" destOrd="0" presId="urn:microsoft.com/office/officeart/2005/8/layout/lProcess2"/>
    <dgm:cxn modelId="{F3A1DBFA-8F94-4813-ABAA-E3C4A23C5A37}" type="presParOf" srcId="{C08D818F-6388-48D6-8126-4F0014F244B2}" destId="{B8025FEA-8164-44C3-B797-8BA6CC9A53F5}" srcOrd="11" destOrd="0" presId="urn:microsoft.com/office/officeart/2005/8/layout/lProcess2"/>
    <dgm:cxn modelId="{F23715D2-EEE6-426F-9BFB-9FEE1E5B98A6}" type="presParOf" srcId="{C08D818F-6388-48D6-8126-4F0014F244B2}" destId="{80F01873-C95A-4508-A512-BB532DAA76CE}" srcOrd="12" destOrd="0" presId="urn:microsoft.com/office/officeart/2005/8/layout/lProcess2"/>
    <dgm:cxn modelId="{22E2142D-0829-49A0-951A-30A4CF84E5B9}" type="presParOf" srcId="{78881EEA-9616-4241-A2BA-3114B423B599}" destId="{E683872D-02AB-47A8-8A9F-5128529886E6}" srcOrd="1" destOrd="0" presId="urn:microsoft.com/office/officeart/2005/8/layout/lProcess2"/>
    <dgm:cxn modelId="{11BC51DE-7E1A-4218-AFD6-5C9E4A61B8EB}" type="presParOf" srcId="{78881EEA-9616-4241-A2BA-3114B423B599}" destId="{C82DD8AF-1760-4F6C-850D-AA012730EE6E}" srcOrd="2" destOrd="0" presId="urn:microsoft.com/office/officeart/2005/8/layout/lProcess2"/>
    <dgm:cxn modelId="{1C09E8E7-D930-44CC-A80F-FE8A3E89BEEC}" type="presParOf" srcId="{C82DD8AF-1760-4F6C-850D-AA012730EE6E}" destId="{5044CC00-7CCF-49B9-8DE0-6CD3270C5384}" srcOrd="0" destOrd="0" presId="urn:microsoft.com/office/officeart/2005/8/layout/lProcess2"/>
    <dgm:cxn modelId="{903EB0A5-FD12-4200-BC80-F7C0C3E62ADB}" type="presParOf" srcId="{C82DD8AF-1760-4F6C-850D-AA012730EE6E}" destId="{B24DF2B7-C592-4030-857F-BEEDB16B6632}" srcOrd="1" destOrd="0" presId="urn:microsoft.com/office/officeart/2005/8/layout/lProcess2"/>
    <dgm:cxn modelId="{483F422E-2B9E-4C7C-A798-778588B2AD54}" type="presParOf" srcId="{C82DD8AF-1760-4F6C-850D-AA012730EE6E}" destId="{BC9E4588-2583-469E-839D-DB190A8A65B5}" srcOrd="2" destOrd="0" presId="urn:microsoft.com/office/officeart/2005/8/layout/lProcess2"/>
    <dgm:cxn modelId="{B29B8FF9-8212-47DB-9277-6E4026B9AAE4}" type="presParOf" srcId="{BC9E4588-2583-469E-839D-DB190A8A65B5}" destId="{705EA993-F7B7-4B47-8924-AD3B4256776E}" srcOrd="0" destOrd="0" presId="urn:microsoft.com/office/officeart/2005/8/layout/lProcess2"/>
    <dgm:cxn modelId="{CF322B58-3238-41B1-BE56-877595DC352C}" type="presParOf" srcId="{705EA993-F7B7-4B47-8924-AD3B4256776E}" destId="{ED962D43-2DF0-4D0C-9137-AC1472332D67}" srcOrd="0" destOrd="0" presId="urn:microsoft.com/office/officeart/2005/8/layout/lProcess2"/>
    <dgm:cxn modelId="{6C8DA73D-2CA2-412A-8879-5647D3C5CAFC}" type="presParOf" srcId="{705EA993-F7B7-4B47-8924-AD3B4256776E}" destId="{4A97137B-A8BD-489D-86B7-B90DC58D64D2}" srcOrd="1" destOrd="0" presId="urn:microsoft.com/office/officeart/2005/8/layout/lProcess2"/>
    <dgm:cxn modelId="{8ADC26EC-C907-49DB-A44A-F2F2AA7A575E}" type="presParOf" srcId="{705EA993-F7B7-4B47-8924-AD3B4256776E}" destId="{4B4929CE-B28B-459B-8C06-7817C4416B83}" srcOrd="2" destOrd="0" presId="urn:microsoft.com/office/officeart/2005/8/layout/lProcess2"/>
    <dgm:cxn modelId="{F2AD8E98-E139-4DDD-AB1F-1B6858DDC7BB}" type="presParOf" srcId="{705EA993-F7B7-4B47-8924-AD3B4256776E}" destId="{573D208D-7FD3-4FD4-9FE0-0A3A2CD5BCF3}" srcOrd="3" destOrd="0" presId="urn:microsoft.com/office/officeart/2005/8/layout/lProcess2"/>
    <dgm:cxn modelId="{D84EC3E5-D5A7-406E-BE3A-44B53BB6A9F5}" type="presParOf" srcId="{705EA993-F7B7-4B47-8924-AD3B4256776E}" destId="{D637B50D-C099-4F34-9273-E03E978A8912}" srcOrd="4" destOrd="0" presId="urn:microsoft.com/office/officeart/2005/8/layout/lProcess2"/>
    <dgm:cxn modelId="{8C1F6E02-DE13-4EDD-AA5C-762DD0C9C57D}" type="presParOf" srcId="{705EA993-F7B7-4B47-8924-AD3B4256776E}" destId="{D460B61A-32FD-48E9-9B27-7A0328B38EA0}" srcOrd="5" destOrd="0" presId="urn:microsoft.com/office/officeart/2005/8/layout/lProcess2"/>
    <dgm:cxn modelId="{829E571E-E806-4A84-A904-DCDB03272027}" type="presParOf" srcId="{705EA993-F7B7-4B47-8924-AD3B4256776E}" destId="{BEA32369-CDC4-4095-9B52-6BDD7B419281}" srcOrd="6" destOrd="0" presId="urn:microsoft.com/office/officeart/2005/8/layout/lProcess2"/>
    <dgm:cxn modelId="{2226C626-2050-4394-BB76-73EEC6085467}" type="presParOf" srcId="{705EA993-F7B7-4B47-8924-AD3B4256776E}" destId="{328C2A1D-ABC4-4D9E-8ABE-0F465BDD4EB0}" srcOrd="7" destOrd="0" presId="urn:microsoft.com/office/officeart/2005/8/layout/lProcess2"/>
    <dgm:cxn modelId="{0A56B612-A800-49D8-A312-5DAC0C1C4206}" type="presParOf" srcId="{705EA993-F7B7-4B47-8924-AD3B4256776E}" destId="{D6CB534C-219E-4CA6-BA81-DE99133010E0}" srcOrd="8" destOrd="0" presId="urn:microsoft.com/office/officeart/2005/8/layout/lProcess2"/>
    <dgm:cxn modelId="{FF36F5C9-9BD4-47F1-89D6-D3C7F90E3455}" type="presParOf" srcId="{78881EEA-9616-4241-A2BA-3114B423B599}" destId="{B9B087B2-95B4-4AFA-9C02-20C7D39DFFFD}" srcOrd="3" destOrd="0" presId="urn:microsoft.com/office/officeart/2005/8/layout/lProcess2"/>
    <dgm:cxn modelId="{BBAEEC75-D06B-4864-9371-5CE184E8EB4D}" type="presParOf" srcId="{78881EEA-9616-4241-A2BA-3114B423B599}" destId="{6DC965AB-45B4-4A22-81B1-DC2B95C65D61}" srcOrd="4" destOrd="0" presId="urn:microsoft.com/office/officeart/2005/8/layout/lProcess2"/>
    <dgm:cxn modelId="{045978CA-92BA-40FF-818F-6C71589BD7D7}" type="presParOf" srcId="{6DC965AB-45B4-4A22-81B1-DC2B95C65D61}" destId="{B31464F6-C4F9-4859-BDE1-73671573C159}" srcOrd="0" destOrd="0" presId="urn:microsoft.com/office/officeart/2005/8/layout/lProcess2"/>
    <dgm:cxn modelId="{036E0BE1-7316-4024-AE2D-4AC5723658BF}" type="presParOf" srcId="{6DC965AB-45B4-4A22-81B1-DC2B95C65D61}" destId="{839AC400-C59C-4F2E-9A74-56C4A676EABA}" srcOrd="1" destOrd="0" presId="urn:microsoft.com/office/officeart/2005/8/layout/lProcess2"/>
    <dgm:cxn modelId="{D0BB68C2-D5A3-460B-BD3B-AF030BD8C767}" type="presParOf" srcId="{6DC965AB-45B4-4A22-81B1-DC2B95C65D61}" destId="{57D1A731-7B5C-4391-A5B2-41D95148CD5B}" srcOrd="2" destOrd="0" presId="urn:microsoft.com/office/officeart/2005/8/layout/lProcess2"/>
    <dgm:cxn modelId="{4986C929-E5F5-4F5B-A0A8-00EC1054E72E}" type="presParOf" srcId="{57D1A731-7B5C-4391-A5B2-41D95148CD5B}" destId="{EE0A53C6-C437-4BD4-9431-53F7241623D5}" srcOrd="0" destOrd="0" presId="urn:microsoft.com/office/officeart/2005/8/layout/lProcess2"/>
    <dgm:cxn modelId="{115E6575-AF8C-4FCD-9D99-4544CD927FE0}" type="presParOf" srcId="{EE0A53C6-C437-4BD4-9431-53F7241623D5}" destId="{F66C9A9B-5123-4E89-93D6-EA7F65D41B27}" srcOrd="0" destOrd="0" presId="urn:microsoft.com/office/officeart/2005/8/layout/lProcess2"/>
    <dgm:cxn modelId="{8749C5B5-30A3-4B2A-9B4A-D0848661791A}" type="presParOf" srcId="{EE0A53C6-C437-4BD4-9431-53F7241623D5}" destId="{083F3E1B-75B3-4900-8CA9-D89D4180DF42}" srcOrd="1" destOrd="0" presId="urn:microsoft.com/office/officeart/2005/8/layout/lProcess2"/>
    <dgm:cxn modelId="{6313470C-D3F7-416C-8C6E-593567E15FC4}" type="presParOf" srcId="{EE0A53C6-C437-4BD4-9431-53F7241623D5}" destId="{20E42552-4CB7-4092-AA54-518B756FEE16}" srcOrd="2" destOrd="0" presId="urn:microsoft.com/office/officeart/2005/8/layout/lProcess2"/>
    <dgm:cxn modelId="{596BE119-CDB4-4BA8-8AB8-CC96F3AFAE6F}" type="presParOf" srcId="{EE0A53C6-C437-4BD4-9431-53F7241623D5}" destId="{D69EE19C-977F-47FE-A7C4-321C62A035B4}" srcOrd="3" destOrd="0" presId="urn:microsoft.com/office/officeart/2005/8/layout/lProcess2"/>
    <dgm:cxn modelId="{D795734C-6849-40A0-BDCE-92CC3F0B5E7F}" type="presParOf" srcId="{EE0A53C6-C437-4BD4-9431-53F7241623D5}" destId="{DA768E10-DACF-42E2-B03E-9A6920A64C28}" srcOrd="4" destOrd="0" presId="urn:microsoft.com/office/officeart/2005/8/layout/lProcess2"/>
    <dgm:cxn modelId="{DA9325F4-1BF6-4F8D-A9E7-2A4D1BC82905}" type="presParOf" srcId="{EE0A53C6-C437-4BD4-9431-53F7241623D5}" destId="{01E17241-E3F4-4E81-A193-5DE1F62C2300}" srcOrd="5" destOrd="0" presId="urn:microsoft.com/office/officeart/2005/8/layout/lProcess2"/>
    <dgm:cxn modelId="{71F0AD2A-D9AD-4EC3-9468-6C4118D6A674}" type="presParOf" srcId="{EE0A53C6-C437-4BD4-9431-53F7241623D5}" destId="{86347849-E397-4883-9AB9-D03387F4CF36}" srcOrd="6" destOrd="0" presId="urn:microsoft.com/office/officeart/2005/8/layout/lProcess2"/>
    <dgm:cxn modelId="{1C1115E9-5A1C-4C65-B9C2-F8B317E3FF5E}" type="presParOf" srcId="{EE0A53C6-C437-4BD4-9431-53F7241623D5}" destId="{0D4F588F-B2F1-43A1-B711-C74B6B7F7589}" srcOrd="7" destOrd="0" presId="urn:microsoft.com/office/officeart/2005/8/layout/lProcess2"/>
    <dgm:cxn modelId="{5478AC1B-1589-4F22-85C0-E029F6556794}" type="presParOf" srcId="{EE0A53C6-C437-4BD4-9431-53F7241623D5}" destId="{C0555D7E-970C-4B9F-A73D-00525A31C13B}" srcOrd="8" destOrd="0" presId="urn:microsoft.com/office/officeart/2005/8/layout/lProcess2"/>
    <dgm:cxn modelId="{066C2861-8BD0-4D0F-8E8F-1628BE54AA36}" type="presParOf" srcId="{EE0A53C6-C437-4BD4-9431-53F7241623D5}" destId="{6F86A4C8-7925-4D39-A38B-39A2F99538B4}" srcOrd="9" destOrd="0" presId="urn:microsoft.com/office/officeart/2005/8/layout/lProcess2"/>
    <dgm:cxn modelId="{47873B92-7379-49CD-8E7E-8CDF7DE0818E}" type="presParOf" srcId="{EE0A53C6-C437-4BD4-9431-53F7241623D5}" destId="{DC29D894-72EA-4C37-A6BD-6FE223E690DC}" srcOrd="10" destOrd="0" presId="urn:microsoft.com/office/officeart/2005/8/layout/lProcess2"/>
    <dgm:cxn modelId="{27E25254-0BC4-4F92-A3BE-CA1C07183533}" type="presParOf" srcId="{EE0A53C6-C437-4BD4-9431-53F7241623D5}" destId="{6396BFA7-CD0F-4E3C-80B8-1FB8E751E039}" srcOrd="11" destOrd="0" presId="urn:microsoft.com/office/officeart/2005/8/layout/lProcess2"/>
    <dgm:cxn modelId="{C6CA800D-7287-4D9F-9A3D-A39E3BF4D509}" type="presParOf" srcId="{EE0A53C6-C437-4BD4-9431-53F7241623D5}" destId="{E41C3511-CBAB-45D3-87DF-B0FE3DDF1970}" srcOrd="12" destOrd="0" presId="urn:microsoft.com/office/officeart/2005/8/layout/lProcess2"/>
    <dgm:cxn modelId="{06C97DDA-7129-496C-A0B7-AE3C8887E6E3}" type="presParOf" srcId="{EE0A53C6-C437-4BD4-9431-53F7241623D5}" destId="{A88593ED-4868-4944-BA08-0A7336E22897}" srcOrd="13" destOrd="0" presId="urn:microsoft.com/office/officeart/2005/8/layout/lProcess2"/>
    <dgm:cxn modelId="{DBD92406-3BB5-49B7-AA58-1499D6FBC320}" type="presParOf" srcId="{EE0A53C6-C437-4BD4-9431-53F7241623D5}" destId="{531D6704-DD62-44C9-9881-E13F7A8B81B9}" srcOrd="14" destOrd="0" presId="urn:microsoft.com/office/officeart/2005/8/layout/lProcess2"/>
    <dgm:cxn modelId="{C1D832CA-50D1-4F4F-951C-EBFF00F0B804}" type="presParOf" srcId="{78881EEA-9616-4241-A2BA-3114B423B599}" destId="{602D5432-59D5-4E51-A840-E74CEB4BA452}" srcOrd="5" destOrd="0" presId="urn:microsoft.com/office/officeart/2005/8/layout/lProcess2"/>
    <dgm:cxn modelId="{FE262878-20AB-4F49-8CC6-F88AF32252F6}" type="presParOf" srcId="{78881EEA-9616-4241-A2BA-3114B423B599}" destId="{8B265E96-E3B0-481E-B307-354BBF2E207B}" srcOrd="6" destOrd="0" presId="urn:microsoft.com/office/officeart/2005/8/layout/lProcess2"/>
    <dgm:cxn modelId="{B1E28389-2BC4-4351-A779-CA71F24BA176}" type="presParOf" srcId="{8B265E96-E3B0-481E-B307-354BBF2E207B}" destId="{7694D782-0AFB-4CB7-B23A-9AB2F138D75C}" srcOrd="0" destOrd="0" presId="urn:microsoft.com/office/officeart/2005/8/layout/lProcess2"/>
    <dgm:cxn modelId="{37A04833-E5AD-4768-B435-4FCD187FDCD6}" type="presParOf" srcId="{8B265E96-E3B0-481E-B307-354BBF2E207B}" destId="{E18A09C3-46F5-494D-9233-3976011B8D00}" srcOrd="1" destOrd="0" presId="urn:microsoft.com/office/officeart/2005/8/layout/lProcess2"/>
    <dgm:cxn modelId="{7302CE2E-4815-4600-BF56-53FA3F120A69}" type="presParOf" srcId="{8B265E96-E3B0-481E-B307-354BBF2E207B}" destId="{8118182D-DAA0-4627-A3EB-67E13CF2808A}" srcOrd="2" destOrd="0" presId="urn:microsoft.com/office/officeart/2005/8/layout/lProcess2"/>
    <dgm:cxn modelId="{2EBCEFEA-1371-4AF9-A5AA-1CC3C782E229}" type="presParOf" srcId="{8118182D-DAA0-4627-A3EB-67E13CF2808A}" destId="{45710491-BAC6-4EC9-858C-2E91853100C8}" srcOrd="0" destOrd="0" presId="urn:microsoft.com/office/officeart/2005/8/layout/lProcess2"/>
    <dgm:cxn modelId="{9144F537-EE52-4B09-B56A-4B0FF8C0152C}" type="presParOf" srcId="{45710491-BAC6-4EC9-858C-2E91853100C8}" destId="{B861C8B1-11A0-4A79-A6E8-A32B5B05C535}" srcOrd="0" destOrd="0" presId="urn:microsoft.com/office/officeart/2005/8/layout/lProcess2"/>
    <dgm:cxn modelId="{44149C84-AABA-4945-84B3-BA1ABA0EE498}" type="presParOf" srcId="{45710491-BAC6-4EC9-858C-2E91853100C8}" destId="{4E2DE37A-985C-403C-942A-091AEA70ED3A}" srcOrd="1" destOrd="0" presId="urn:microsoft.com/office/officeart/2005/8/layout/lProcess2"/>
    <dgm:cxn modelId="{AC157E25-CDE5-4E08-AAD6-8808B227AFAB}" type="presParOf" srcId="{45710491-BAC6-4EC9-858C-2E91853100C8}" destId="{546D486A-7353-45C1-9DE3-341D6DDB66DE}" srcOrd="2" destOrd="0" presId="urn:microsoft.com/office/officeart/2005/8/layout/lProcess2"/>
    <dgm:cxn modelId="{2BB79923-4763-4F70-B93C-7601EC6ABC3D}" type="presParOf" srcId="{45710491-BAC6-4EC9-858C-2E91853100C8}" destId="{8007219A-167F-4870-A86B-010D6EA4A0A9}" srcOrd="3" destOrd="0" presId="urn:microsoft.com/office/officeart/2005/8/layout/lProcess2"/>
    <dgm:cxn modelId="{40216EC9-A10F-4C57-AA4E-9433DF8CAF2E}" type="presParOf" srcId="{45710491-BAC6-4EC9-858C-2E91853100C8}" destId="{D278BEBA-4ACE-49AF-A18E-46B071F5DCAE}" srcOrd="4" destOrd="0" presId="urn:microsoft.com/office/officeart/2005/8/layout/lProcess2"/>
    <dgm:cxn modelId="{FBFE242E-682F-47AF-9FD9-7D2A981ACF9A}" type="presParOf" srcId="{45710491-BAC6-4EC9-858C-2E91853100C8}" destId="{EDFA773E-1BD5-43C6-8366-1A59A1402D02}" srcOrd="5" destOrd="0" presId="urn:microsoft.com/office/officeart/2005/8/layout/lProcess2"/>
    <dgm:cxn modelId="{44DE3A9A-66DD-433A-A90C-69C54FD8B63A}" type="presParOf" srcId="{45710491-BAC6-4EC9-858C-2E91853100C8}" destId="{7E2D6DEC-C897-44AD-AF67-3E77A53B0A54}" srcOrd="6" destOrd="0" presId="urn:microsoft.com/office/officeart/2005/8/layout/lProcess2"/>
    <dgm:cxn modelId="{FC366D64-A687-4E17-811B-4DE8F4F1B56C}" type="presParOf" srcId="{45710491-BAC6-4EC9-858C-2E91853100C8}" destId="{424E9A14-DFDA-4555-905A-44258F4B39D6}" srcOrd="7" destOrd="0" presId="urn:microsoft.com/office/officeart/2005/8/layout/lProcess2"/>
    <dgm:cxn modelId="{B3FDA840-E2E0-4E3E-8A2B-29617C9C43F9}" type="presParOf" srcId="{45710491-BAC6-4EC9-858C-2E91853100C8}" destId="{C4B4DA5D-8CF4-4F50-AC62-8C03823A14E8}" srcOrd="8" destOrd="0" presId="urn:microsoft.com/office/officeart/2005/8/layout/lProcess2"/>
    <dgm:cxn modelId="{5EFE8B98-6C96-4A87-BD84-6873F7CAE47A}" type="presParOf" srcId="{45710491-BAC6-4EC9-858C-2E91853100C8}" destId="{A72C02B8-0E0C-4BD4-A768-6BD74E56AB54}" srcOrd="9" destOrd="0" presId="urn:microsoft.com/office/officeart/2005/8/layout/lProcess2"/>
    <dgm:cxn modelId="{EC749FA6-3FAE-4121-A600-33542B903EE1}" type="presParOf" srcId="{45710491-BAC6-4EC9-858C-2E91853100C8}" destId="{D141313C-F5C4-4956-A7DC-449AEE4B6576}" srcOrd="10" destOrd="0" presId="urn:microsoft.com/office/officeart/2005/8/layout/lProcess2"/>
    <dgm:cxn modelId="{84056F53-3364-499E-A7D7-E81EC86A0C53}" type="presParOf" srcId="{45710491-BAC6-4EC9-858C-2E91853100C8}" destId="{B9665909-F2F4-42ED-BF19-C5BCDE99B81E}" srcOrd="11" destOrd="0" presId="urn:microsoft.com/office/officeart/2005/8/layout/lProcess2"/>
    <dgm:cxn modelId="{47C6EDBF-0124-494A-B1D1-77B625847AEE}" type="presParOf" srcId="{45710491-BAC6-4EC9-858C-2E91853100C8}" destId="{8BFAE5C9-846A-49A3-BEBA-D323379250A7}" srcOrd="12" destOrd="0" presId="urn:microsoft.com/office/officeart/2005/8/layout/lProcess2"/>
    <dgm:cxn modelId="{04C7AE94-FDBD-493A-A3E2-C312F504B26C}" type="presParOf" srcId="{45710491-BAC6-4EC9-858C-2E91853100C8}" destId="{0423007B-A757-4B4C-A392-AA78FD8FDECA}" srcOrd="13" destOrd="0" presId="urn:microsoft.com/office/officeart/2005/8/layout/lProcess2"/>
    <dgm:cxn modelId="{53CC8CF4-5FEB-49CB-9019-5822A704A3CD}" type="presParOf" srcId="{45710491-BAC6-4EC9-858C-2E91853100C8}" destId="{CAB16894-A57D-43ED-9072-AB679F6B8AD2}" srcOrd="14" destOrd="0" presId="urn:microsoft.com/office/officeart/2005/8/layout/lProcess2"/>
    <dgm:cxn modelId="{944F802B-C56C-42FD-B30D-B53DA75B9608}" type="presParOf" srcId="{45710491-BAC6-4EC9-858C-2E91853100C8}" destId="{9A3B035E-02AA-4C01-A8C5-AC71AC45D921}" srcOrd="15" destOrd="0" presId="urn:microsoft.com/office/officeart/2005/8/layout/lProcess2"/>
    <dgm:cxn modelId="{9B42776C-34C7-4443-B158-1710599E2B62}" type="presParOf" srcId="{45710491-BAC6-4EC9-858C-2E91853100C8}" destId="{18BC5728-3E5D-4796-9FCB-20449593B936}" srcOrd="16" destOrd="0" presId="urn:microsoft.com/office/officeart/2005/8/layout/lProcess2"/>
    <dgm:cxn modelId="{54BCD9A2-2BEC-4E87-A7A6-D41F49B48A63}" type="presParOf" srcId="{78881EEA-9616-4241-A2BA-3114B423B599}" destId="{C9456450-6484-4DC3-B2F6-16645DE44E50}" srcOrd="7" destOrd="0" presId="urn:microsoft.com/office/officeart/2005/8/layout/lProcess2"/>
    <dgm:cxn modelId="{BEBE6F27-9D46-4B14-A977-E04AEC64D8A3}" type="presParOf" srcId="{78881EEA-9616-4241-A2BA-3114B423B599}" destId="{CA033969-7F47-492D-BA2F-CEDED32548D1}" srcOrd="8" destOrd="0" presId="urn:microsoft.com/office/officeart/2005/8/layout/lProcess2"/>
    <dgm:cxn modelId="{009775BE-543F-4CF3-8BB7-FA118CDF7CE7}" type="presParOf" srcId="{CA033969-7F47-492D-BA2F-CEDED32548D1}" destId="{005333B9-46F7-48F2-9610-9EC73B671C93}" srcOrd="0" destOrd="0" presId="urn:microsoft.com/office/officeart/2005/8/layout/lProcess2"/>
    <dgm:cxn modelId="{E7B4DA3A-21EC-43FC-80CA-4856AB5572D9}" type="presParOf" srcId="{CA033969-7F47-492D-BA2F-CEDED32548D1}" destId="{42E21319-D307-4084-B062-4D47155B79BE}" srcOrd="1" destOrd="0" presId="urn:microsoft.com/office/officeart/2005/8/layout/lProcess2"/>
    <dgm:cxn modelId="{F8DFE601-76CE-455B-AF06-0A3F2249A8CF}" type="presParOf" srcId="{CA033969-7F47-492D-BA2F-CEDED32548D1}" destId="{ED6F9528-2532-444F-82D3-7AB54B86E5C0}" srcOrd="2" destOrd="0" presId="urn:microsoft.com/office/officeart/2005/8/layout/lProcess2"/>
    <dgm:cxn modelId="{C4091E94-6984-4DF8-9C49-F028392419B1}" type="presParOf" srcId="{ED6F9528-2532-444F-82D3-7AB54B86E5C0}" destId="{694F8027-F8D8-4BB4-B870-1C84F1235144}" srcOrd="0" destOrd="0" presId="urn:microsoft.com/office/officeart/2005/8/layout/lProcess2"/>
    <dgm:cxn modelId="{F34BC441-ABC0-4C0F-AD58-D2E96AB460CB}" type="presParOf" srcId="{694F8027-F8D8-4BB4-B870-1C84F1235144}" destId="{6E3E451F-8EFC-4645-BD94-4CD40F256789}" srcOrd="0" destOrd="0" presId="urn:microsoft.com/office/officeart/2005/8/layout/lProcess2"/>
    <dgm:cxn modelId="{8C24AF1A-C2A7-46ED-BFBB-DDC5804BAE08}" type="presParOf" srcId="{694F8027-F8D8-4BB4-B870-1C84F1235144}" destId="{0625F49F-AAE7-4083-892C-3445D12A0648}" srcOrd="1" destOrd="0" presId="urn:microsoft.com/office/officeart/2005/8/layout/lProcess2"/>
    <dgm:cxn modelId="{DC18A521-E16E-488C-87FB-AA989A14B2D2}" type="presParOf" srcId="{694F8027-F8D8-4BB4-B870-1C84F1235144}" destId="{736E29C6-444D-46C0-9896-4A7FF9D49446}" srcOrd="2" destOrd="0" presId="urn:microsoft.com/office/officeart/2005/8/layout/lProcess2"/>
    <dgm:cxn modelId="{ACF93F41-81EC-42B5-B41F-63C65783B98C}" type="presParOf" srcId="{694F8027-F8D8-4BB4-B870-1C84F1235144}" destId="{A5DAC8F2-C986-4FE8-8D75-4AC573FDFF35}" srcOrd="3" destOrd="0" presId="urn:microsoft.com/office/officeart/2005/8/layout/lProcess2"/>
    <dgm:cxn modelId="{61CA4150-C1DB-4A33-9F33-C780CDF10184}" type="presParOf" srcId="{694F8027-F8D8-4BB4-B870-1C84F1235144}" destId="{E8470E79-09FB-44B6-BF5D-507868480871}" srcOrd="4" destOrd="0" presId="urn:microsoft.com/office/officeart/2005/8/layout/lProcess2"/>
    <dgm:cxn modelId="{D21D3C0A-D060-49DE-B00B-90D349D648FE}" type="presParOf" srcId="{694F8027-F8D8-4BB4-B870-1C84F1235144}" destId="{DF40C47F-C4F4-465A-9BE5-5DEB91DD5E8D}" srcOrd="5" destOrd="0" presId="urn:microsoft.com/office/officeart/2005/8/layout/lProcess2"/>
    <dgm:cxn modelId="{3B811CF5-0C09-4DCE-BDA5-F6D56F95CBC4}" type="presParOf" srcId="{694F8027-F8D8-4BB4-B870-1C84F1235144}" destId="{F3EAA466-CC65-4894-BB6F-8640659BBE4A}" srcOrd="6" destOrd="0" presId="urn:microsoft.com/office/officeart/2005/8/layout/lProcess2"/>
    <dgm:cxn modelId="{4CE1371E-8F10-455A-BC88-AEDE5407A0CA}" type="presParOf" srcId="{694F8027-F8D8-4BB4-B870-1C84F1235144}" destId="{8F9A53E6-B49F-4936-A89F-EB4934380ECB}" srcOrd="7" destOrd="0" presId="urn:microsoft.com/office/officeart/2005/8/layout/lProcess2"/>
    <dgm:cxn modelId="{2E0BACC1-A660-4D17-822D-2B51EC36990C}" type="presParOf" srcId="{694F8027-F8D8-4BB4-B870-1C84F1235144}" destId="{B26282F1-A72A-44FF-8E54-AC204C98316C}" srcOrd="8"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7F69DC-0E64-4ECF-848D-8B4A8255E00D}" type="doc">
      <dgm:prSet loTypeId="urn:microsoft.com/office/officeart/2008/layout/AlternatingHexagons" loCatId="list" qsTypeId="urn:microsoft.com/office/officeart/2005/8/quickstyle/simple5" qsCatId="simple" csTypeId="urn:microsoft.com/office/officeart/2005/8/colors/accent0_3" csCatId="mainScheme" phldr="1"/>
      <dgm:spPr/>
      <dgm:t>
        <a:bodyPr/>
        <a:lstStyle/>
        <a:p>
          <a:endParaRPr lang="en-US"/>
        </a:p>
      </dgm:t>
    </dgm:pt>
    <dgm:pt modelId="{A6EEEDFE-EA7D-425B-A487-0458CACF2ADF}">
      <dgm:prSet phldrT="[Text]" custT="1"/>
      <dgm:spPr/>
      <dgm:t>
        <a:bodyPr/>
        <a:lstStyle/>
        <a:p>
          <a:r>
            <a:rPr lang="en-US" sz="1100" b="1" dirty="0"/>
            <a:t>Complete Lesson Plan</a:t>
          </a:r>
        </a:p>
      </dgm:t>
    </dgm:pt>
    <dgm:pt modelId="{19701A30-442D-4DF0-9188-4D4DF3908D57}" type="parTrans" cxnId="{E09ECB2D-E391-45CD-B0C1-C93D2BFF16CB}">
      <dgm:prSet/>
      <dgm:spPr/>
      <dgm:t>
        <a:bodyPr/>
        <a:lstStyle/>
        <a:p>
          <a:endParaRPr lang="en-US"/>
        </a:p>
      </dgm:t>
    </dgm:pt>
    <dgm:pt modelId="{678A2E60-5BB3-4A15-B06D-DC522E6A44EC}" type="sibTrans" cxnId="{E09ECB2D-E391-45CD-B0C1-C93D2BFF16CB}">
      <dgm:prSet/>
      <dgm:spPr>
        <a:gradFill rotWithShape="0">
          <a:gsLst>
            <a:gs pos="0">
              <a:schemeClr val="accent1">
                <a:lumMod val="50000"/>
              </a:schemeClr>
            </a:gs>
            <a:gs pos="80000">
              <a:schemeClr val="accent1">
                <a:lumMod val="75000"/>
              </a:schemeClr>
            </a:gs>
            <a:gs pos="100000">
              <a:schemeClr val="accent1">
                <a:lumMod val="50000"/>
              </a:schemeClr>
            </a:gs>
          </a:gsLst>
        </a:gradFill>
      </dgm:spPr>
      <dgm:t>
        <a:bodyPr/>
        <a:lstStyle/>
        <a:p>
          <a:endParaRPr lang="en-US"/>
        </a:p>
      </dgm:t>
    </dgm:pt>
    <dgm:pt modelId="{B3DDD89A-F044-487A-BEC5-E146E74B3781}">
      <dgm:prSet phldrT="[Text]"/>
      <dgm:spPr/>
      <dgm:t>
        <a:bodyPr/>
        <a:lstStyle/>
        <a:p>
          <a:endParaRPr lang="en-US" dirty="0"/>
        </a:p>
      </dgm:t>
    </dgm:pt>
    <dgm:pt modelId="{A424907B-ED13-4C1E-B219-BDCC66A07E93}" type="parTrans" cxnId="{F6A13E2E-811C-4157-9ABF-F2954300C7D3}">
      <dgm:prSet/>
      <dgm:spPr/>
      <dgm:t>
        <a:bodyPr/>
        <a:lstStyle/>
        <a:p>
          <a:endParaRPr lang="en-US"/>
        </a:p>
      </dgm:t>
    </dgm:pt>
    <dgm:pt modelId="{B5934D65-45AB-4A92-A60E-F2A042612C9E}" type="sibTrans" cxnId="{F6A13E2E-811C-4157-9ABF-F2954300C7D3}">
      <dgm:prSet/>
      <dgm:spPr/>
      <dgm:t>
        <a:bodyPr/>
        <a:lstStyle/>
        <a:p>
          <a:endParaRPr lang="en-US"/>
        </a:p>
      </dgm:t>
    </dgm:pt>
    <dgm:pt modelId="{02A48322-9FF1-4EA3-BF19-A466FD520087}">
      <dgm:prSet phldrT="[Text]" custT="1"/>
      <dgm:spPr/>
      <dgm:t>
        <a:bodyPr/>
        <a:lstStyle/>
        <a:p>
          <a:r>
            <a:rPr lang="en-US" sz="1100" b="1" dirty="0"/>
            <a:t>Power Point Presentation</a:t>
          </a:r>
        </a:p>
      </dgm:t>
    </dgm:pt>
    <dgm:pt modelId="{E78019DA-4E8A-4D9D-B3CC-50F4187CEA25}" type="parTrans" cxnId="{4D5E377B-EFDB-45A7-86CD-208B7A8EE858}">
      <dgm:prSet/>
      <dgm:spPr/>
      <dgm:t>
        <a:bodyPr/>
        <a:lstStyle/>
        <a:p>
          <a:endParaRPr lang="en-US"/>
        </a:p>
      </dgm:t>
    </dgm:pt>
    <dgm:pt modelId="{0490839A-2AF2-44BB-B9B7-F3F4B58A59B4}" type="sibTrans" cxnId="{4D5E377B-EFDB-45A7-86CD-208B7A8EE858}">
      <dgm:prSet/>
      <dgm:spPr>
        <a:gradFill rotWithShape="0">
          <a:gsLst>
            <a:gs pos="0">
              <a:schemeClr val="accent1">
                <a:lumMod val="50000"/>
              </a:schemeClr>
            </a:gs>
            <a:gs pos="80000">
              <a:schemeClr val="accent1">
                <a:lumMod val="75000"/>
              </a:schemeClr>
            </a:gs>
            <a:gs pos="100000">
              <a:schemeClr val="accent1">
                <a:lumMod val="50000"/>
              </a:schemeClr>
            </a:gs>
          </a:gsLst>
        </a:gradFill>
      </dgm:spPr>
      <dgm:t>
        <a:bodyPr/>
        <a:lstStyle/>
        <a:p>
          <a:endParaRPr lang="en-US"/>
        </a:p>
      </dgm:t>
    </dgm:pt>
    <dgm:pt modelId="{0F5F4E9E-F00E-4705-A3E9-419D64912295}">
      <dgm:prSet phldrT="[Text]" custT="1"/>
      <dgm:spPr/>
      <dgm:t>
        <a:bodyPr/>
        <a:lstStyle/>
        <a:p>
          <a:r>
            <a:rPr lang="en-US" sz="1100" b="1" dirty="0"/>
            <a:t>Pre &amp; Post Assessments</a:t>
          </a:r>
        </a:p>
      </dgm:t>
    </dgm:pt>
    <dgm:pt modelId="{E18E5A3C-544C-4817-A590-3458DB60DA12}" type="parTrans" cxnId="{C1001DA3-9D99-408B-BE47-21596983989D}">
      <dgm:prSet/>
      <dgm:spPr/>
      <dgm:t>
        <a:bodyPr/>
        <a:lstStyle/>
        <a:p>
          <a:endParaRPr lang="en-US"/>
        </a:p>
      </dgm:t>
    </dgm:pt>
    <dgm:pt modelId="{EBC2C30A-E5A6-4AF4-8D0B-AE10E7F931C7}" type="sibTrans" cxnId="{C1001DA3-9D99-408B-BE47-21596983989D}">
      <dgm:prSet/>
      <dgm:spPr>
        <a:gradFill rotWithShape="0">
          <a:gsLst>
            <a:gs pos="0">
              <a:schemeClr val="accent1">
                <a:lumMod val="50000"/>
              </a:schemeClr>
            </a:gs>
            <a:gs pos="80000">
              <a:schemeClr val="accent1">
                <a:lumMod val="75000"/>
              </a:schemeClr>
            </a:gs>
            <a:gs pos="100000">
              <a:schemeClr val="accent1">
                <a:lumMod val="50000"/>
              </a:schemeClr>
            </a:gs>
          </a:gsLst>
        </a:gradFill>
      </dgm:spPr>
      <dgm:t>
        <a:bodyPr/>
        <a:lstStyle/>
        <a:p>
          <a:endParaRPr lang="en-US"/>
        </a:p>
      </dgm:t>
    </dgm:pt>
    <dgm:pt modelId="{D77EC84B-7C74-408C-A6E5-63414F2086F3}">
      <dgm:prSet phldrT="[Text]" custT="1"/>
      <dgm:spPr/>
      <dgm:t>
        <a:bodyPr/>
        <a:lstStyle/>
        <a:p>
          <a:r>
            <a:rPr lang="en-US" sz="1100" b="1" dirty="0"/>
            <a:t>Supplement Materials</a:t>
          </a:r>
        </a:p>
      </dgm:t>
    </dgm:pt>
    <dgm:pt modelId="{C3A0815A-837C-4DE9-BE9A-5C0C9D9912BB}" type="parTrans" cxnId="{B46F75F4-CC96-47B3-BE74-511C7434E5DD}">
      <dgm:prSet/>
      <dgm:spPr/>
      <dgm:t>
        <a:bodyPr/>
        <a:lstStyle/>
        <a:p>
          <a:endParaRPr lang="en-US"/>
        </a:p>
      </dgm:t>
    </dgm:pt>
    <dgm:pt modelId="{6E7C08C6-28FA-4F1F-89D7-B0888E7FD96C}" type="sibTrans" cxnId="{B46F75F4-CC96-47B3-BE74-511C7434E5DD}">
      <dgm:prSet/>
      <dgm:spPr>
        <a:gradFill rotWithShape="0">
          <a:gsLst>
            <a:gs pos="0">
              <a:schemeClr val="accent1">
                <a:lumMod val="50000"/>
              </a:schemeClr>
            </a:gs>
            <a:gs pos="80000">
              <a:schemeClr val="accent1">
                <a:lumMod val="75000"/>
              </a:schemeClr>
            </a:gs>
            <a:gs pos="100000">
              <a:schemeClr val="accent1">
                <a:lumMod val="50000"/>
              </a:schemeClr>
            </a:gs>
          </a:gsLst>
        </a:gradFill>
      </dgm:spPr>
      <dgm:t>
        <a:bodyPr/>
        <a:lstStyle/>
        <a:p>
          <a:endParaRPr lang="en-US"/>
        </a:p>
      </dgm:t>
    </dgm:pt>
    <dgm:pt modelId="{150A2D88-7AC2-44C5-8C18-C2B9AC30CD98}" type="pres">
      <dgm:prSet presAssocID="{2E7F69DC-0E64-4ECF-848D-8B4A8255E00D}" presName="Name0" presStyleCnt="0">
        <dgm:presLayoutVars>
          <dgm:chMax/>
          <dgm:chPref/>
          <dgm:dir/>
          <dgm:animLvl val="lvl"/>
        </dgm:presLayoutVars>
      </dgm:prSet>
      <dgm:spPr/>
    </dgm:pt>
    <dgm:pt modelId="{4127F9A9-30A1-4BD8-9488-D4DD29FA7C09}" type="pres">
      <dgm:prSet presAssocID="{A6EEEDFE-EA7D-425B-A487-0458CACF2ADF}" presName="composite" presStyleCnt="0"/>
      <dgm:spPr/>
    </dgm:pt>
    <dgm:pt modelId="{10B5D69F-6F1D-455B-8BCD-0CF98D082140}" type="pres">
      <dgm:prSet presAssocID="{A6EEEDFE-EA7D-425B-A487-0458CACF2ADF}" presName="Parent1" presStyleLbl="node1" presStyleIdx="0" presStyleCnt="8" custScaleX="131119">
        <dgm:presLayoutVars>
          <dgm:chMax val="1"/>
          <dgm:chPref val="1"/>
          <dgm:bulletEnabled val="1"/>
        </dgm:presLayoutVars>
      </dgm:prSet>
      <dgm:spPr/>
    </dgm:pt>
    <dgm:pt modelId="{8F7C6A30-16CF-48C2-9C97-0ED415351677}" type="pres">
      <dgm:prSet presAssocID="{A6EEEDFE-EA7D-425B-A487-0458CACF2ADF}" presName="Childtext1" presStyleLbl="revTx" presStyleIdx="0" presStyleCnt="4">
        <dgm:presLayoutVars>
          <dgm:chMax val="0"/>
          <dgm:chPref val="0"/>
          <dgm:bulletEnabled val="1"/>
        </dgm:presLayoutVars>
      </dgm:prSet>
      <dgm:spPr/>
    </dgm:pt>
    <dgm:pt modelId="{26D1B437-808F-4CC7-ADDD-B365B820A355}" type="pres">
      <dgm:prSet presAssocID="{A6EEEDFE-EA7D-425B-A487-0458CACF2ADF}" presName="BalanceSpacing" presStyleCnt="0"/>
      <dgm:spPr/>
    </dgm:pt>
    <dgm:pt modelId="{D0024C0E-9FF8-4C10-A417-F5D9A3EEB89F}" type="pres">
      <dgm:prSet presAssocID="{A6EEEDFE-EA7D-425B-A487-0458CACF2ADF}" presName="BalanceSpacing1" presStyleCnt="0"/>
      <dgm:spPr/>
    </dgm:pt>
    <dgm:pt modelId="{57CD1CD9-4955-4E81-9709-0E1B76BDE94F}" type="pres">
      <dgm:prSet presAssocID="{678A2E60-5BB3-4A15-B06D-DC522E6A44EC}" presName="Accent1Text" presStyleLbl="node1" presStyleIdx="1" presStyleCnt="8" custScaleX="76483" custScaleY="66749"/>
      <dgm:spPr/>
    </dgm:pt>
    <dgm:pt modelId="{493107B9-D1F2-4062-B06D-724DF391C953}" type="pres">
      <dgm:prSet presAssocID="{678A2E60-5BB3-4A15-B06D-DC522E6A44EC}" presName="spaceBetweenRectangles" presStyleCnt="0"/>
      <dgm:spPr/>
    </dgm:pt>
    <dgm:pt modelId="{D846921A-1786-4525-9D32-F441221FDA66}" type="pres">
      <dgm:prSet presAssocID="{02A48322-9FF1-4EA3-BF19-A466FD520087}" presName="composite" presStyleCnt="0"/>
      <dgm:spPr/>
    </dgm:pt>
    <dgm:pt modelId="{5FAB9642-6901-43A2-A856-A9BE0DCB208B}" type="pres">
      <dgm:prSet presAssocID="{02A48322-9FF1-4EA3-BF19-A466FD520087}" presName="Parent1" presStyleLbl="node1" presStyleIdx="2" presStyleCnt="8" custScaleX="131119">
        <dgm:presLayoutVars>
          <dgm:chMax val="1"/>
          <dgm:chPref val="1"/>
          <dgm:bulletEnabled val="1"/>
        </dgm:presLayoutVars>
      </dgm:prSet>
      <dgm:spPr/>
    </dgm:pt>
    <dgm:pt modelId="{B33F2029-2DA9-47C0-83DB-52D6F60829CF}" type="pres">
      <dgm:prSet presAssocID="{02A48322-9FF1-4EA3-BF19-A466FD520087}" presName="Childtext1" presStyleLbl="revTx" presStyleIdx="1" presStyleCnt="4">
        <dgm:presLayoutVars>
          <dgm:chMax val="0"/>
          <dgm:chPref val="0"/>
          <dgm:bulletEnabled val="1"/>
        </dgm:presLayoutVars>
      </dgm:prSet>
      <dgm:spPr/>
    </dgm:pt>
    <dgm:pt modelId="{188FBAF3-ECE4-4EB8-8EC5-F72A9E151E53}" type="pres">
      <dgm:prSet presAssocID="{02A48322-9FF1-4EA3-BF19-A466FD520087}" presName="BalanceSpacing" presStyleCnt="0"/>
      <dgm:spPr/>
    </dgm:pt>
    <dgm:pt modelId="{310BDB29-89F5-4AC9-937B-21F61FFC9BBD}" type="pres">
      <dgm:prSet presAssocID="{02A48322-9FF1-4EA3-BF19-A466FD520087}" presName="BalanceSpacing1" presStyleCnt="0"/>
      <dgm:spPr/>
    </dgm:pt>
    <dgm:pt modelId="{DA98B9AA-ED34-4DB3-AEEE-3B4BE77F2E14}" type="pres">
      <dgm:prSet presAssocID="{0490839A-2AF2-44BB-B9B7-F3F4B58A59B4}" presName="Accent1Text" presStyleLbl="node1" presStyleIdx="3" presStyleCnt="8" custScaleX="76483" custScaleY="66749"/>
      <dgm:spPr/>
    </dgm:pt>
    <dgm:pt modelId="{A3939556-303B-4B11-81BF-17AFC0F3B802}" type="pres">
      <dgm:prSet presAssocID="{0490839A-2AF2-44BB-B9B7-F3F4B58A59B4}" presName="spaceBetweenRectangles" presStyleCnt="0"/>
      <dgm:spPr/>
    </dgm:pt>
    <dgm:pt modelId="{543BBC3B-3A55-46FD-AF9A-64F3782834DA}" type="pres">
      <dgm:prSet presAssocID="{0F5F4E9E-F00E-4705-A3E9-419D64912295}" presName="composite" presStyleCnt="0"/>
      <dgm:spPr/>
    </dgm:pt>
    <dgm:pt modelId="{C276C965-F2C6-45C2-A1E8-32A7E740CCF1}" type="pres">
      <dgm:prSet presAssocID="{0F5F4E9E-F00E-4705-A3E9-419D64912295}" presName="Parent1" presStyleLbl="node1" presStyleIdx="4" presStyleCnt="8" custScaleX="131119">
        <dgm:presLayoutVars>
          <dgm:chMax val="1"/>
          <dgm:chPref val="1"/>
          <dgm:bulletEnabled val="1"/>
        </dgm:presLayoutVars>
      </dgm:prSet>
      <dgm:spPr/>
    </dgm:pt>
    <dgm:pt modelId="{787EB07C-E857-45F9-8CD2-CF131A71FFE8}" type="pres">
      <dgm:prSet presAssocID="{0F5F4E9E-F00E-4705-A3E9-419D64912295}" presName="Childtext1" presStyleLbl="revTx" presStyleIdx="2" presStyleCnt="4">
        <dgm:presLayoutVars>
          <dgm:chMax val="0"/>
          <dgm:chPref val="0"/>
          <dgm:bulletEnabled val="1"/>
        </dgm:presLayoutVars>
      </dgm:prSet>
      <dgm:spPr/>
    </dgm:pt>
    <dgm:pt modelId="{D91CF825-5F1F-4DD8-B8D1-ADE9791DEB4D}" type="pres">
      <dgm:prSet presAssocID="{0F5F4E9E-F00E-4705-A3E9-419D64912295}" presName="BalanceSpacing" presStyleCnt="0"/>
      <dgm:spPr/>
    </dgm:pt>
    <dgm:pt modelId="{556C9A3C-5C6B-4624-96E8-C660F4074E35}" type="pres">
      <dgm:prSet presAssocID="{0F5F4E9E-F00E-4705-A3E9-419D64912295}" presName="BalanceSpacing1" presStyleCnt="0"/>
      <dgm:spPr/>
    </dgm:pt>
    <dgm:pt modelId="{299D1E16-BAEA-4365-8583-CA9E89E96E71}" type="pres">
      <dgm:prSet presAssocID="{EBC2C30A-E5A6-4AF4-8D0B-AE10E7F931C7}" presName="Accent1Text" presStyleLbl="node1" presStyleIdx="5" presStyleCnt="8" custScaleX="76483" custScaleY="66749"/>
      <dgm:spPr/>
    </dgm:pt>
    <dgm:pt modelId="{0D48162A-98CC-4A9D-877E-33FE1A2E4845}" type="pres">
      <dgm:prSet presAssocID="{EBC2C30A-E5A6-4AF4-8D0B-AE10E7F931C7}" presName="spaceBetweenRectangles" presStyleCnt="0"/>
      <dgm:spPr/>
    </dgm:pt>
    <dgm:pt modelId="{D629A031-AED5-461A-B9BC-8B14F8D50739}" type="pres">
      <dgm:prSet presAssocID="{D77EC84B-7C74-408C-A6E5-63414F2086F3}" presName="composite" presStyleCnt="0"/>
      <dgm:spPr/>
    </dgm:pt>
    <dgm:pt modelId="{9FE93423-08F4-4D2F-8D47-83F2283085CB}" type="pres">
      <dgm:prSet presAssocID="{D77EC84B-7C74-408C-A6E5-63414F2086F3}" presName="Parent1" presStyleLbl="node1" presStyleIdx="6" presStyleCnt="8" custScaleX="131119">
        <dgm:presLayoutVars>
          <dgm:chMax val="1"/>
          <dgm:chPref val="1"/>
          <dgm:bulletEnabled val="1"/>
        </dgm:presLayoutVars>
      </dgm:prSet>
      <dgm:spPr/>
    </dgm:pt>
    <dgm:pt modelId="{6FE7F182-A61C-4A95-A7AC-0BE20109A5F4}" type="pres">
      <dgm:prSet presAssocID="{D77EC84B-7C74-408C-A6E5-63414F2086F3}" presName="Childtext1" presStyleLbl="revTx" presStyleIdx="3" presStyleCnt="4">
        <dgm:presLayoutVars>
          <dgm:chMax val="0"/>
          <dgm:chPref val="0"/>
          <dgm:bulletEnabled val="1"/>
        </dgm:presLayoutVars>
      </dgm:prSet>
      <dgm:spPr/>
    </dgm:pt>
    <dgm:pt modelId="{0727276F-C8FF-4121-AA2E-9026F23D6149}" type="pres">
      <dgm:prSet presAssocID="{D77EC84B-7C74-408C-A6E5-63414F2086F3}" presName="BalanceSpacing" presStyleCnt="0"/>
      <dgm:spPr/>
    </dgm:pt>
    <dgm:pt modelId="{A0F8A982-7840-4EEB-8BD9-111F1C93C0F4}" type="pres">
      <dgm:prSet presAssocID="{D77EC84B-7C74-408C-A6E5-63414F2086F3}" presName="BalanceSpacing1" presStyleCnt="0"/>
      <dgm:spPr/>
    </dgm:pt>
    <dgm:pt modelId="{C88A3D7F-DC70-4878-AB30-6251414768BF}" type="pres">
      <dgm:prSet presAssocID="{6E7C08C6-28FA-4F1F-89D7-B0888E7FD96C}" presName="Accent1Text" presStyleLbl="node1" presStyleIdx="7" presStyleCnt="8" custScaleX="76483" custScaleY="66749"/>
      <dgm:spPr/>
    </dgm:pt>
  </dgm:ptLst>
  <dgm:cxnLst>
    <dgm:cxn modelId="{AFD74506-1EE2-42E3-AA65-9D7FF6240C26}" type="presOf" srcId="{0F5F4E9E-F00E-4705-A3E9-419D64912295}" destId="{C276C965-F2C6-45C2-A1E8-32A7E740CCF1}" srcOrd="0" destOrd="0" presId="urn:microsoft.com/office/officeart/2008/layout/AlternatingHexagons"/>
    <dgm:cxn modelId="{E09ECB2D-E391-45CD-B0C1-C93D2BFF16CB}" srcId="{2E7F69DC-0E64-4ECF-848D-8B4A8255E00D}" destId="{A6EEEDFE-EA7D-425B-A487-0458CACF2ADF}" srcOrd="0" destOrd="0" parTransId="{19701A30-442D-4DF0-9188-4D4DF3908D57}" sibTransId="{678A2E60-5BB3-4A15-B06D-DC522E6A44EC}"/>
    <dgm:cxn modelId="{F6A13E2E-811C-4157-9ABF-F2954300C7D3}" srcId="{A6EEEDFE-EA7D-425B-A487-0458CACF2ADF}" destId="{B3DDD89A-F044-487A-BEC5-E146E74B3781}" srcOrd="0" destOrd="0" parTransId="{A424907B-ED13-4C1E-B219-BDCC66A07E93}" sibTransId="{B5934D65-45AB-4A92-A60E-F2A042612C9E}"/>
    <dgm:cxn modelId="{180E734D-0B0C-4B26-9819-2A3B1782676C}" type="presOf" srcId="{D77EC84B-7C74-408C-A6E5-63414F2086F3}" destId="{9FE93423-08F4-4D2F-8D47-83F2283085CB}" srcOrd="0" destOrd="0" presId="urn:microsoft.com/office/officeart/2008/layout/AlternatingHexagons"/>
    <dgm:cxn modelId="{8953D85A-6CA2-421E-A25D-902CB5C8E00A}" type="presOf" srcId="{0490839A-2AF2-44BB-B9B7-F3F4B58A59B4}" destId="{DA98B9AA-ED34-4DB3-AEEE-3B4BE77F2E14}" srcOrd="0" destOrd="0" presId="urn:microsoft.com/office/officeart/2008/layout/AlternatingHexagons"/>
    <dgm:cxn modelId="{A84ABD60-66A5-49BC-BB44-859FEA427C89}" type="presOf" srcId="{6E7C08C6-28FA-4F1F-89D7-B0888E7FD96C}" destId="{C88A3D7F-DC70-4878-AB30-6251414768BF}" srcOrd="0" destOrd="0" presId="urn:microsoft.com/office/officeart/2008/layout/AlternatingHexagons"/>
    <dgm:cxn modelId="{4321306D-0CBA-46BB-B2FA-7A9C6D82D553}" type="presOf" srcId="{A6EEEDFE-EA7D-425B-A487-0458CACF2ADF}" destId="{10B5D69F-6F1D-455B-8BCD-0CF98D082140}" srcOrd="0" destOrd="0" presId="urn:microsoft.com/office/officeart/2008/layout/AlternatingHexagons"/>
    <dgm:cxn modelId="{4FA9F06F-7A79-4FD8-91EB-895D113DE79A}" type="presOf" srcId="{2E7F69DC-0E64-4ECF-848D-8B4A8255E00D}" destId="{150A2D88-7AC2-44C5-8C18-C2B9AC30CD98}" srcOrd="0" destOrd="0" presId="urn:microsoft.com/office/officeart/2008/layout/AlternatingHexagons"/>
    <dgm:cxn modelId="{4D5E377B-EFDB-45A7-86CD-208B7A8EE858}" srcId="{2E7F69DC-0E64-4ECF-848D-8B4A8255E00D}" destId="{02A48322-9FF1-4EA3-BF19-A466FD520087}" srcOrd="1" destOrd="0" parTransId="{E78019DA-4E8A-4D9D-B3CC-50F4187CEA25}" sibTransId="{0490839A-2AF2-44BB-B9B7-F3F4B58A59B4}"/>
    <dgm:cxn modelId="{7F7BC67D-476E-4696-A0E1-D4E840AD039F}" type="presOf" srcId="{678A2E60-5BB3-4A15-B06D-DC522E6A44EC}" destId="{57CD1CD9-4955-4E81-9709-0E1B76BDE94F}" srcOrd="0" destOrd="0" presId="urn:microsoft.com/office/officeart/2008/layout/AlternatingHexagons"/>
    <dgm:cxn modelId="{221AC881-E651-4207-9BBF-75D6FD196610}" type="presOf" srcId="{B3DDD89A-F044-487A-BEC5-E146E74B3781}" destId="{8F7C6A30-16CF-48C2-9C97-0ED415351677}" srcOrd="0" destOrd="0" presId="urn:microsoft.com/office/officeart/2008/layout/AlternatingHexagons"/>
    <dgm:cxn modelId="{EA512E9B-C239-4A64-AA79-5EB093D6AE0F}" type="presOf" srcId="{EBC2C30A-E5A6-4AF4-8D0B-AE10E7F931C7}" destId="{299D1E16-BAEA-4365-8583-CA9E89E96E71}" srcOrd="0" destOrd="0" presId="urn:microsoft.com/office/officeart/2008/layout/AlternatingHexagons"/>
    <dgm:cxn modelId="{C1001DA3-9D99-408B-BE47-21596983989D}" srcId="{2E7F69DC-0E64-4ECF-848D-8B4A8255E00D}" destId="{0F5F4E9E-F00E-4705-A3E9-419D64912295}" srcOrd="2" destOrd="0" parTransId="{E18E5A3C-544C-4817-A590-3458DB60DA12}" sibTransId="{EBC2C30A-E5A6-4AF4-8D0B-AE10E7F931C7}"/>
    <dgm:cxn modelId="{7C8F64EA-5DBA-4E8F-ABA3-829B41F0F83E}" type="presOf" srcId="{02A48322-9FF1-4EA3-BF19-A466FD520087}" destId="{5FAB9642-6901-43A2-A856-A9BE0DCB208B}" srcOrd="0" destOrd="0" presId="urn:microsoft.com/office/officeart/2008/layout/AlternatingHexagons"/>
    <dgm:cxn modelId="{B46F75F4-CC96-47B3-BE74-511C7434E5DD}" srcId="{2E7F69DC-0E64-4ECF-848D-8B4A8255E00D}" destId="{D77EC84B-7C74-408C-A6E5-63414F2086F3}" srcOrd="3" destOrd="0" parTransId="{C3A0815A-837C-4DE9-BE9A-5C0C9D9912BB}" sibTransId="{6E7C08C6-28FA-4F1F-89D7-B0888E7FD96C}"/>
    <dgm:cxn modelId="{566E220F-CFC9-4898-9C91-3B7B70A51610}" type="presParOf" srcId="{150A2D88-7AC2-44C5-8C18-C2B9AC30CD98}" destId="{4127F9A9-30A1-4BD8-9488-D4DD29FA7C09}" srcOrd="0" destOrd="0" presId="urn:microsoft.com/office/officeart/2008/layout/AlternatingHexagons"/>
    <dgm:cxn modelId="{812CBDA4-76F7-4767-9CB2-AEA0C221CAFA}" type="presParOf" srcId="{4127F9A9-30A1-4BD8-9488-D4DD29FA7C09}" destId="{10B5D69F-6F1D-455B-8BCD-0CF98D082140}" srcOrd="0" destOrd="0" presId="urn:microsoft.com/office/officeart/2008/layout/AlternatingHexagons"/>
    <dgm:cxn modelId="{226AE6C5-434D-42D8-A3E8-566618D375F6}" type="presParOf" srcId="{4127F9A9-30A1-4BD8-9488-D4DD29FA7C09}" destId="{8F7C6A30-16CF-48C2-9C97-0ED415351677}" srcOrd="1" destOrd="0" presId="urn:microsoft.com/office/officeart/2008/layout/AlternatingHexagons"/>
    <dgm:cxn modelId="{B412C3E2-6903-4E22-981D-FA839739B7E0}" type="presParOf" srcId="{4127F9A9-30A1-4BD8-9488-D4DD29FA7C09}" destId="{26D1B437-808F-4CC7-ADDD-B365B820A355}" srcOrd="2" destOrd="0" presId="urn:microsoft.com/office/officeart/2008/layout/AlternatingHexagons"/>
    <dgm:cxn modelId="{D5AF9442-D54F-42CD-80D9-730348617470}" type="presParOf" srcId="{4127F9A9-30A1-4BD8-9488-D4DD29FA7C09}" destId="{D0024C0E-9FF8-4C10-A417-F5D9A3EEB89F}" srcOrd="3" destOrd="0" presId="urn:microsoft.com/office/officeart/2008/layout/AlternatingHexagons"/>
    <dgm:cxn modelId="{196EECF3-DBA9-43BD-A958-0969EFA8DC8F}" type="presParOf" srcId="{4127F9A9-30A1-4BD8-9488-D4DD29FA7C09}" destId="{57CD1CD9-4955-4E81-9709-0E1B76BDE94F}" srcOrd="4" destOrd="0" presId="urn:microsoft.com/office/officeart/2008/layout/AlternatingHexagons"/>
    <dgm:cxn modelId="{F2162F47-374F-448D-AD44-4488357EB25E}" type="presParOf" srcId="{150A2D88-7AC2-44C5-8C18-C2B9AC30CD98}" destId="{493107B9-D1F2-4062-B06D-724DF391C953}" srcOrd="1" destOrd="0" presId="urn:microsoft.com/office/officeart/2008/layout/AlternatingHexagons"/>
    <dgm:cxn modelId="{1D4BDC35-46FB-44B4-8549-8C853019A105}" type="presParOf" srcId="{150A2D88-7AC2-44C5-8C18-C2B9AC30CD98}" destId="{D846921A-1786-4525-9D32-F441221FDA66}" srcOrd="2" destOrd="0" presId="urn:microsoft.com/office/officeart/2008/layout/AlternatingHexagons"/>
    <dgm:cxn modelId="{64183733-6DDC-4F56-B182-EB1838876F24}" type="presParOf" srcId="{D846921A-1786-4525-9D32-F441221FDA66}" destId="{5FAB9642-6901-43A2-A856-A9BE0DCB208B}" srcOrd="0" destOrd="0" presId="urn:microsoft.com/office/officeart/2008/layout/AlternatingHexagons"/>
    <dgm:cxn modelId="{AA1AF453-FB4F-491A-9644-D6C0DE31B6CB}" type="presParOf" srcId="{D846921A-1786-4525-9D32-F441221FDA66}" destId="{B33F2029-2DA9-47C0-83DB-52D6F60829CF}" srcOrd="1" destOrd="0" presId="urn:microsoft.com/office/officeart/2008/layout/AlternatingHexagons"/>
    <dgm:cxn modelId="{4BEDF718-E041-45A8-8298-F23691AD1022}" type="presParOf" srcId="{D846921A-1786-4525-9D32-F441221FDA66}" destId="{188FBAF3-ECE4-4EB8-8EC5-F72A9E151E53}" srcOrd="2" destOrd="0" presId="urn:microsoft.com/office/officeart/2008/layout/AlternatingHexagons"/>
    <dgm:cxn modelId="{958FEB99-DE2B-4E16-A2D6-F8A59C72E6D1}" type="presParOf" srcId="{D846921A-1786-4525-9D32-F441221FDA66}" destId="{310BDB29-89F5-4AC9-937B-21F61FFC9BBD}" srcOrd="3" destOrd="0" presId="urn:microsoft.com/office/officeart/2008/layout/AlternatingHexagons"/>
    <dgm:cxn modelId="{C27EA121-BC2E-4C5C-A32D-5A1EF29BE93C}" type="presParOf" srcId="{D846921A-1786-4525-9D32-F441221FDA66}" destId="{DA98B9AA-ED34-4DB3-AEEE-3B4BE77F2E14}" srcOrd="4" destOrd="0" presId="urn:microsoft.com/office/officeart/2008/layout/AlternatingHexagons"/>
    <dgm:cxn modelId="{61769299-E2D3-4224-B066-AECA0EC86FC8}" type="presParOf" srcId="{150A2D88-7AC2-44C5-8C18-C2B9AC30CD98}" destId="{A3939556-303B-4B11-81BF-17AFC0F3B802}" srcOrd="3" destOrd="0" presId="urn:microsoft.com/office/officeart/2008/layout/AlternatingHexagons"/>
    <dgm:cxn modelId="{FDAE03A9-6805-4E32-BBC8-DDCB86F59BB5}" type="presParOf" srcId="{150A2D88-7AC2-44C5-8C18-C2B9AC30CD98}" destId="{543BBC3B-3A55-46FD-AF9A-64F3782834DA}" srcOrd="4" destOrd="0" presId="urn:microsoft.com/office/officeart/2008/layout/AlternatingHexagons"/>
    <dgm:cxn modelId="{CD35AB10-59C6-4C54-8DF3-A8B0EAF6686F}" type="presParOf" srcId="{543BBC3B-3A55-46FD-AF9A-64F3782834DA}" destId="{C276C965-F2C6-45C2-A1E8-32A7E740CCF1}" srcOrd="0" destOrd="0" presId="urn:microsoft.com/office/officeart/2008/layout/AlternatingHexagons"/>
    <dgm:cxn modelId="{A8B8B4E9-30A7-4C19-A8E4-3EAEE1A5F449}" type="presParOf" srcId="{543BBC3B-3A55-46FD-AF9A-64F3782834DA}" destId="{787EB07C-E857-45F9-8CD2-CF131A71FFE8}" srcOrd="1" destOrd="0" presId="urn:microsoft.com/office/officeart/2008/layout/AlternatingHexagons"/>
    <dgm:cxn modelId="{D9121674-C26C-4DFB-BFE6-E02D666AC04A}" type="presParOf" srcId="{543BBC3B-3A55-46FD-AF9A-64F3782834DA}" destId="{D91CF825-5F1F-4DD8-B8D1-ADE9791DEB4D}" srcOrd="2" destOrd="0" presId="urn:microsoft.com/office/officeart/2008/layout/AlternatingHexagons"/>
    <dgm:cxn modelId="{9FD6330C-4F21-4EE3-AED9-490459449CF5}" type="presParOf" srcId="{543BBC3B-3A55-46FD-AF9A-64F3782834DA}" destId="{556C9A3C-5C6B-4624-96E8-C660F4074E35}" srcOrd="3" destOrd="0" presId="urn:microsoft.com/office/officeart/2008/layout/AlternatingHexagons"/>
    <dgm:cxn modelId="{B54F81EE-4AF1-4C71-8577-1A7B701D83DF}" type="presParOf" srcId="{543BBC3B-3A55-46FD-AF9A-64F3782834DA}" destId="{299D1E16-BAEA-4365-8583-CA9E89E96E71}" srcOrd="4" destOrd="0" presId="urn:microsoft.com/office/officeart/2008/layout/AlternatingHexagons"/>
    <dgm:cxn modelId="{FA8D9C26-2FBE-4F6E-B7F5-66901A14CD73}" type="presParOf" srcId="{150A2D88-7AC2-44C5-8C18-C2B9AC30CD98}" destId="{0D48162A-98CC-4A9D-877E-33FE1A2E4845}" srcOrd="5" destOrd="0" presId="urn:microsoft.com/office/officeart/2008/layout/AlternatingHexagons"/>
    <dgm:cxn modelId="{B6F25EFB-6392-471A-9114-82C0E26BEEAC}" type="presParOf" srcId="{150A2D88-7AC2-44C5-8C18-C2B9AC30CD98}" destId="{D629A031-AED5-461A-B9BC-8B14F8D50739}" srcOrd="6" destOrd="0" presId="urn:microsoft.com/office/officeart/2008/layout/AlternatingHexagons"/>
    <dgm:cxn modelId="{53B925DA-2AB1-4BA7-8052-4935FB468A89}" type="presParOf" srcId="{D629A031-AED5-461A-B9BC-8B14F8D50739}" destId="{9FE93423-08F4-4D2F-8D47-83F2283085CB}" srcOrd="0" destOrd="0" presId="urn:microsoft.com/office/officeart/2008/layout/AlternatingHexagons"/>
    <dgm:cxn modelId="{87140DE6-6F74-4B40-A81C-19D757036369}" type="presParOf" srcId="{D629A031-AED5-461A-B9BC-8B14F8D50739}" destId="{6FE7F182-A61C-4A95-A7AC-0BE20109A5F4}" srcOrd="1" destOrd="0" presId="urn:microsoft.com/office/officeart/2008/layout/AlternatingHexagons"/>
    <dgm:cxn modelId="{2959A99D-BA52-42CD-A59E-9411F9864776}" type="presParOf" srcId="{D629A031-AED5-461A-B9BC-8B14F8D50739}" destId="{0727276F-C8FF-4121-AA2E-9026F23D6149}" srcOrd="2" destOrd="0" presId="urn:microsoft.com/office/officeart/2008/layout/AlternatingHexagons"/>
    <dgm:cxn modelId="{79E1DF6B-F4E7-448E-BEEA-B0174DF29788}" type="presParOf" srcId="{D629A031-AED5-461A-B9BC-8B14F8D50739}" destId="{A0F8A982-7840-4EEB-8BD9-111F1C93C0F4}" srcOrd="3" destOrd="0" presId="urn:microsoft.com/office/officeart/2008/layout/AlternatingHexagons"/>
    <dgm:cxn modelId="{B185247D-625B-47A7-AFB5-D1D3A81BBA4F}" type="presParOf" srcId="{D629A031-AED5-461A-B9BC-8B14F8D50739}" destId="{C88A3D7F-DC70-4878-AB30-6251414768BF}" srcOrd="4" destOrd="0" presId="urn:microsoft.com/office/officeart/2008/layout/AlternatingHexagon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24254-5AC5-4D12-8B65-7B55A2B79F89}">
      <dsp:nvSpPr>
        <dsp:cNvPr id="0" name=""/>
        <dsp:cNvSpPr/>
      </dsp:nvSpPr>
      <dsp:spPr>
        <a:xfrm rot="5400000">
          <a:off x="3884812" y="-1292490"/>
          <a:ext cx="1038766" cy="4145125"/>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DOE Partnership </a:t>
          </a:r>
        </a:p>
      </dsp:txBody>
      <dsp:txXfrm rot="-5400000">
        <a:off x="2331633" y="311397"/>
        <a:ext cx="4094417" cy="937350"/>
      </dsp:txXfrm>
    </dsp:sp>
    <dsp:sp modelId="{A4FBED2D-617B-49BE-A48C-8C2A66DCEBA0}">
      <dsp:nvSpPr>
        <dsp:cNvPr id="0" name=""/>
        <dsp:cNvSpPr/>
      </dsp:nvSpPr>
      <dsp:spPr>
        <a:xfrm>
          <a:off x="0" y="186191"/>
          <a:ext cx="2331632" cy="119381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Summer </a:t>
          </a:r>
        </a:p>
        <a:p>
          <a:pPr marL="0" lvl="0" indent="0" algn="ctr" defTabSz="889000">
            <a:lnSpc>
              <a:spcPct val="90000"/>
            </a:lnSpc>
            <a:spcBef>
              <a:spcPct val="0"/>
            </a:spcBef>
            <a:spcAft>
              <a:spcPct val="35000"/>
            </a:spcAft>
            <a:buNone/>
          </a:pPr>
          <a:r>
            <a:rPr lang="en-US" sz="2000" kern="1200" dirty="0"/>
            <a:t>Internship</a:t>
          </a:r>
        </a:p>
      </dsp:txBody>
      <dsp:txXfrm>
        <a:off x="58277" y="244468"/>
        <a:ext cx="2215078" cy="1077262"/>
      </dsp:txXfrm>
    </dsp:sp>
    <dsp:sp modelId="{0BDAAA50-F8B5-4620-A6D1-94228ABE86B1}">
      <dsp:nvSpPr>
        <dsp:cNvPr id="0" name=""/>
        <dsp:cNvSpPr/>
      </dsp:nvSpPr>
      <dsp:spPr>
        <a:xfrm rot="5400000">
          <a:off x="3606031" y="380952"/>
          <a:ext cx="1596328" cy="4145125"/>
        </a:xfrm>
        <a:prstGeom prst="round2Same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Class 1:  Introduction to Environmental Regulations</a:t>
          </a:r>
        </a:p>
        <a:p>
          <a:pPr marL="114300" lvl="1" indent="-114300" algn="l" defTabSz="533400">
            <a:lnSpc>
              <a:spcPct val="90000"/>
            </a:lnSpc>
            <a:spcBef>
              <a:spcPct val="0"/>
            </a:spcBef>
            <a:spcAft>
              <a:spcPct val="15000"/>
            </a:spcAft>
            <a:buChar char="•"/>
          </a:pPr>
          <a:r>
            <a:rPr lang="en-US" sz="1200" kern="1200" dirty="0"/>
            <a:t>Cass 2:  Nuclear Materials Processing</a:t>
          </a:r>
        </a:p>
        <a:p>
          <a:pPr marL="114300" lvl="1" indent="-114300" algn="l" defTabSz="533400">
            <a:lnSpc>
              <a:spcPct val="90000"/>
            </a:lnSpc>
            <a:spcBef>
              <a:spcPct val="0"/>
            </a:spcBef>
            <a:spcAft>
              <a:spcPct val="15000"/>
            </a:spcAft>
            <a:buChar char="•"/>
          </a:pPr>
          <a:r>
            <a:rPr lang="en-US" sz="1200" kern="1200" dirty="0"/>
            <a:t>Class 3:  Deactivating &amp; Decommissioning Strategies</a:t>
          </a:r>
        </a:p>
        <a:p>
          <a:pPr marL="114300" lvl="1" indent="-114300" algn="l" defTabSz="533400">
            <a:lnSpc>
              <a:spcPct val="90000"/>
            </a:lnSpc>
            <a:spcBef>
              <a:spcPct val="0"/>
            </a:spcBef>
            <a:spcAft>
              <a:spcPct val="15000"/>
            </a:spcAft>
            <a:buChar char="•"/>
          </a:pPr>
          <a:r>
            <a:rPr lang="en-US" sz="1200" kern="1200" dirty="0"/>
            <a:t>Class 4:  Radioactive Waste Management</a:t>
          </a:r>
        </a:p>
        <a:p>
          <a:pPr marL="114300" lvl="1" indent="-114300" algn="l" defTabSz="533400">
            <a:lnSpc>
              <a:spcPct val="90000"/>
            </a:lnSpc>
            <a:spcBef>
              <a:spcPct val="0"/>
            </a:spcBef>
            <a:spcAft>
              <a:spcPct val="15000"/>
            </a:spcAft>
            <a:buChar char="•"/>
          </a:pPr>
          <a:r>
            <a:rPr lang="en-US" sz="1200" kern="1200" dirty="0"/>
            <a:t>Class 5:  Capstone / Special Project</a:t>
          </a:r>
        </a:p>
      </dsp:txBody>
      <dsp:txXfrm rot="-5400000">
        <a:off x="2331633" y="1733276"/>
        <a:ext cx="4067199" cy="1440476"/>
      </dsp:txXfrm>
    </dsp:sp>
    <dsp:sp modelId="{7D06EFF3-9B10-4FB5-B7A3-FE664B90ECF8}">
      <dsp:nvSpPr>
        <dsp:cNvPr id="0" name=""/>
        <dsp:cNvSpPr/>
      </dsp:nvSpPr>
      <dsp:spPr>
        <a:xfrm>
          <a:off x="0" y="1556827"/>
          <a:ext cx="2331632" cy="179337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Second Year Classes </a:t>
          </a:r>
        </a:p>
        <a:p>
          <a:pPr marL="0" lvl="0" indent="0" algn="ctr" defTabSz="889000">
            <a:lnSpc>
              <a:spcPct val="90000"/>
            </a:lnSpc>
            <a:spcBef>
              <a:spcPct val="0"/>
            </a:spcBef>
            <a:spcAft>
              <a:spcPct val="35000"/>
            </a:spcAft>
            <a:buNone/>
          </a:pPr>
          <a:r>
            <a:rPr lang="en-US" sz="1050" i="1" kern="1200" dirty="0"/>
            <a:t>(15 Credit Hours)</a:t>
          </a:r>
        </a:p>
      </dsp:txBody>
      <dsp:txXfrm>
        <a:off x="87545" y="1644372"/>
        <a:ext cx="2156542" cy="16182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FFD0B-2EF8-4BFE-900D-ADCDBCF389CE}">
      <dsp:nvSpPr>
        <dsp:cNvPr id="0" name=""/>
        <dsp:cNvSpPr/>
      </dsp:nvSpPr>
      <dsp:spPr>
        <a:xfrm>
          <a:off x="4499" y="174162"/>
          <a:ext cx="1579034" cy="492933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r>
            <a:rPr lang="en-US" sz="1500" kern="1200" dirty="0"/>
            <a:t>Introduction to Environmental Regulations </a:t>
          </a:r>
        </a:p>
      </dsp:txBody>
      <dsp:txXfrm>
        <a:off x="4499" y="174162"/>
        <a:ext cx="1579034" cy="1478801"/>
      </dsp:txXfrm>
    </dsp:sp>
    <dsp:sp modelId="{2EEA64D0-19F6-4103-A3C4-7887B8007AFF}">
      <dsp:nvSpPr>
        <dsp:cNvPr id="0" name=""/>
        <dsp:cNvSpPr/>
      </dsp:nvSpPr>
      <dsp:spPr>
        <a:xfrm>
          <a:off x="162403" y="1586520"/>
          <a:ext cx="1263227" cy="43216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Federal/State Laws &amp; Regulations</a:t>
          </a:r>
        </a:p>
      </dsp:txBody>
      <dsp:txXfrm>
        <a:off x="175061" y="1599178"/>
        <a:ext cx="1237911" cy="406844"/>
      </dsp:txXfrm>
    </dsp:sp>
    <dsp:sp modelId="{87B9D435-2A3E-4AFF-B8E1-8CD25E562201}">
      <dsp:nvSpPr>
        <dsp:cNvPr id="0" name=""/>
        <dsp:cNvSpPr/>
      </dsp:nvSpPr>
      <dsp:spPr>
        <a:xfrm>
          <a:off x="162403" y="2085166"/>
          <a:ext cx="1263227" cy="43216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OSHA</a:t>
          </a:r>
        </a:p>
      </dsp:txBody>
      <dsp:txXfrm>
        <a:off x="175061" y="2097824"/>
        <a:ext cx="1237911" cy="406844"/>
      </dsp:txXfrm>
    </dsp:sp>
    <dsp:sp modelId="{989A8A92-A7BF-4A0C-8A9B-E9CAA2C4704B}">
      <dsp:nvSpPr>
        <dsp:cNvPr id="0" name=""/>
        <dsp:cNvSpPr/>
      </dsp:nvSpPr>
      <dsp:spPr>
        <a:xfrm>
          <a:off x="162403" y="2583812"/>
          <a:ext cx="1263227" cy="43216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EPA</a:t>
          </a:r>
        </a:p>
      </dsp:txBody>
      <dsp:txXfrm>
        <a:off x="175061" y="2596470"/>
        <a:ext cx="1237911" cy="406844"/>
      </dsp:txXfrm>
    </dsp:sp>
    <dsp:sp modelId="{05D5B974-C0EF-44B9-9E2A-2CCC6F7CF2F1}">
      <dsp:nvSpPr>
        <dsp:cNvPr id="0" name=""/>
        <dsp:cNvSpPr/>
      </dsp:nvSpPr>
      <dsp:spPr>
        <a:xfrm>
          <a:off x="162403" y="3082459"/>
          <a:ext cx="1263227" cy="43216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NRC</a:t>
          </a:r>
        </a:p>
      </dsp:txBody>
      <dsp:txXfrm>
        <a:off x="175061" y="3095117"/>
        <a:ext cx="1237911" cy="406844"/>
      </dsp:txXfrm>
    </dsp:sp>
    <dsp:sp modelId="{CFB636F2-C37B-48DD-AB77-BCBF1C7D00F3}">
      <dsp:nvSpPr>
        <dsp:cNvPr id="0" name=""/>
        <dsp:cNvSpPr/>
      </dsp:nvSpPr>
      <dsp:spPr>
        <a:xfrm>
          <a:off x="162403" y="3581105"/>
          <a:ext cx="1263227" cy="43216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HAZMAT</a:t>
          </a:r>
        </a:p>
      </dsp:txBody>
      <dsp:txXfrm>
        <a:off x="175061" y="3593763"/>
        <a:ext cx="1237911" cy="406844"/>
      </dsp:txXfrm>
    </dsp:sp>
    <dsp:sp modelId="{92710C69-FD39-4169-8CC1-D2F94AA430D5}">
      <dsp:nvSpPr>
        <dsp:cNvPr id="0" name=""/>
        <dsp:cNvSpPr/>
      </dsp:nvSpPr>
      <dsp:spPr>
        <a:xfrm>
          <a:off x="162403" y="4079752"/>
          <a:ext cx="1263227" cy="43216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Labs/Activities</a:t>
          </a:r>
        </a:p>
      </dsp:txBody>
      <dsp:txXfrm>
        <a:off x="175061" y="4092410"/>
        <a:ext cx="1237911" cy="406844"/>
      </dsp:txXfrm>
    </dsp:sp>
    <dsp:sp modelId="{80F01873-C95A-4508-A512-BB532DAA76CE}">
      <dsp:nvSpPr>
        <dsp:cNvPr id="0" name=""/>
        <dsp:cNvSpPr/>
      </dsp:nvSpPr>
      <dsp:spPr>
        <a:xfrm>
          <a:off x="162403" y="4578398"/>
          <a:ext cx="1263227" cy="43216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dirty="0"/>
            <a:t>Case Studies (Presentation &amp; Discussion Forums)</a:t>
          </a:r>
        </a:p>
      </dsp:txBody>
      <dsp:txXfrm>
        <a:off x="175061" y="4591056"/>
        <a:ext cx="1237911" cy="406844"/>
      </dsp:txXfrm>
    </dsp:sp>
    <dsp:sp modelId="{5044CC00-7CCF-49B9-8DE0-6CD3270C5384}">
      <dsp:nvSpPr>
        <dsp:cNvPr id="0" name=""/>
        <dsp:cNvSpPr/>
      </dsp:nvSpPr>
      <dsp:spPr>
        <a:xfrm>
          <a:off x="1701961" y="174162"/>
          <a:ext cx="1579034" cy="492933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r>
            <a:rPr lang="en-US" sz="1500" kern="1200" dirty="0"/>
            <a:t>Nuclear Materials Processing</a:t>
          </a:r>
        </a:p>
      </dsp:txBody>
      <dsp:txXfrm>
        <a:off x="1701961" y="174162"/>
        <a:ext cx="1579034" cy="1478801"/>
      </dsp:txXfrm>
    </dsp:sp>
    <dsp:sp modelId="{ED962D43-2DF0-4D0C-9137-AC1472332D67}">
      <dsp:nvSpPr>
        <dsp:cNvPr id="0" name=""/>
        <dsp:cNvSpPr/>
      </dsp:nvSpPr>
      <dsp:spPr>
        <a:xfrm>
          <a:off x="1859865" y="1584297"/>
          <a:ext cx="1263227" cy="61055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Chemical Processes</a:t>
          </a:r>
        </a:p>
      </dsp:txBody>
      <dsp:txXfrm>
        <a:off x="1877747" y="1602179"/>
        <a:ext cx="1227463" cy="574787"/>
      </dsp:txXfrm>
    </dsp:sp>
    <dsp:sp modelId="{4B4929CE-B28B-459B-8C06-7817C4416B83}">
      <dsp:nvSpPr>
        <dsp:cNvPr id="0" name=""/>
        <dsp:cNvSpPr/>
      </dsp:nvSpPr>
      <dsp:spPr>
        <a:xfrm>
          <a:off x="1859865" y="2288780"/>
          <a:ext cx="1263227" cy="61055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Waste Tank</a:t>
          </a:r>
        </a:p>
      </dsp:txBody>
      <dsp:txXfrm>
        <a:off x="1877747" y="2306662"/>
        <a:ext cx="1227463" cy="574787"/>
      </dsp:txXfrm>
    </dsp:sp>
    <dsp:sp modelId="{D637B50D-C099-4F34-9273-E03E978A8912}">
      <dsp:nvSpPr>
        <dsp:cNvPr id="0" name=""/>
        <dsp:cNvSpPr/>
      </dsp:nvSpPr>
      <dsp:spPr>
        <a:xfrm>
          <a:off x="1859865" y="2993263"/>
          <a:ext cx="1263227" cy="61055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Gasification</a:t>
          </a:r>
        </a:p>
      </dsp:txBody>
      <dsp:txXfrm>
        <a:off x="1877747" y="3011145"/>
        <a:ext cx="1227463" cy="574787"/>
      </dsp:txXfrm>
    </dsp:sp>
    <dsp:sp modelId="{BEA32369-CDC4-4095-9B52-6BDD7B419281}">
      <dsp:nvSpPr>
        <dsp:cNvPr id="0" name=""/>
        <dsp:cNvSpPr/>
      </dsp:nvSpPr>
      <dsp:spPr>
        <a:xfrm>
          <a:off x="1859865" y="3697746"/>
          <a:ext cx="1263227" cy="61055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Systems &amp; Processes</a:t>
          </a:r>
        </a:p>
      </dsp:txBody>
      <dsp:txXfrm>
        <a:off x="1877747" y="3715628"/>
        <a:ext cx="1227463" cy="574787"/>
      </dsp:txXfrm>
    </dsp:sp>
    <dsp:sp modelId="{D6CB534C-219E-4CA6-BA81-DE99133010E0}">
      <dsp:nvSpPr>
        <dsp:cNvPr id="0" name=""/>
        <dsp:cNvSpPr/>
      </dsp:nvSpPr>
      <dsp:spPr>
        <a:xfrm>
          <a:off x="1859865" y="4402229"/>
          <a:ext cx="1263227" cy="61055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Labs / Activities     (Site Visits, Tours, Simulations)</a:t>
          </a:r>
        </a:p>
      </dsp:txBody>
      <dsp:txXfrm>
        <a:off x="1877747" y="4420111"/>
        <a:ext cx="1227463" cy="574787"/>
      </dsp:txXfrm>
    </dsp:sp>
    <dsp:sp modelId="{B31464F6-C4F9-4859-BDE1-73671573C159}">
      <dsp:nvSpPr>
        <dsp:cNvPr id="0" name=""/>
        <dsp:cNvSpPr/>
      </dsp:nvSpPr>
      <dsp:spPr>
        <a:xfrm>
          <a:off x="3399423" y="174162"/>
          <a:ext cx="1579034" cy="492933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r>
            <a:rPr lang="en-US" sz="1500" kern="1200" dirty="0"/>
            <a:t>Deactivating &amp; Decommissioning Strategies</a:t>
          </a:r>
        </a:p>
      </dsp:txBody>
      <dsp:txXfrm>
        <a:off x="3399423" y="174162"/>
        <a:ext cx="1579034" cy="1478801"/>
      </dsp:txXfrm>
    </dsp:sp>
    <dsp:sp modelId="{F66C9A9B-5123-4E89-93D6-EA7F65D41B27}">
      <dsp:nvSpPr>
        <dsp:cNvPr id="0" name=""/>
        <dsp:cNvSpPr/>
      </dsp:nvSpPr>
      <dsp:spPr>
        <a:xfrm>
          <a:off x="3557326" y="1584265"/>
          <a:ext cx="1263227" cy="37772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Transportation &amp; Shipping</a:t>
          </a:r>
        </a:p>
      </dsp:txBody>
      <dsp:txXfrm>
        <a:off x="3568389" y="1595328"/>
        <a:ext cx="1241101" cy="355595"/>
      </dsp:txXfrm>
    </dsp:sp>
    <dsp:sp modelId="{20E42552-4CB7-4092-AA54-518B756FEE16}">
      <dsp:nvSpPr>
        <dsp:cNvPr id="0" name=""/>
        <dsp:cNvSpPr/>
      </dsp:nvSpPr>
      <dsp:spPr>
        <a:xfrm>
          <a:off x="3557326" y="2020097"/>
          <a:ext cx="1263227" cy="37772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Decontamination</a:t>
          </a:r>
        </a:p>
      </dsp:txBody>
      <dsp:txXfrm>
        <a:off x="3568389" y="2031160"/>
        <a:ext cx="1241101" cy="355595"/>
      </dsp:txXfrm>
    </dsp:sp>
    <dsp:sp modelId="{DA768E10-DACF-42E2-B03E-9A6920A64C28}">
      <dsp:nvSpPr>
        <dsp:cNvPr id="0" name=""/>
        <dsp:cNvSpPr/>
      </dsp:nvSpPr>
      <dsp:spPr>
        <a:xfrm>
          <a:off x="3557326" y="2455930"/>
          <a:ext cx="1263227" cy="37772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Deactivation</a:t>
          </a:r>
        </a:p>
      </dsp:txBody>
      <dsp:txXfrm>
        <a:off x="3568389" y="2466993"/>
        <a:ext cx="1241101" cy="355595"/>
      </dsp:txXfrm>
    </dsp:sp>
    <dsp:sp modelId="{86347849-E397-4883-9AB9-D03387F4CF36}">
      <dsp:nvSpPr>
        <dsp:cNvPr id="0" name=""/>
        <dsp:cNvSpPr/>
      </dsp:nvSpPr>
      <dsp:spPr>
        <a:xfrm>
          <a:off x="3557326" y="2891762"/>
          <a:ext cx="1263227" cy="37772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Site Inspection &amp; Monitoring</a:t>
          </a:r>
        </a:p>
      </dsp:txBody>
      <dsp:txXfrm>
        <a:off x="3568389" y="2902825"/>
        <a:ext cx="1241101" cy="355595"/>
      </dsp:txXfrm>
    </dsp:sp>
    <dsp:sp modelId="{C0555D7E-970C-4B9F-A73D-00525A31C13B}">
      <dsp:nvSpPr>
        <dsp:cNvPr id="0" name=""/>
        <dsp:cNvSpPr/>
      </dsp:nvSpPr>
      <dsp:spPr>
        <a:xfrm>
          <a:off x="3557326" y="3327594"/>
          <a:ext cx="1263227" cy="37772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Demolition Techniques</a:t>
          </a:r>
        </a:p>
      </dsp:txBody>
      <dsp:txXfrm>
        <a:off x="3568389" y="3338657"/>
        <a:ext cx="1241101" cy="355595"/>
      </dsp:txXfrm>
    </dsp:sp>
    <dsp:sp modelId="{DC29D894-72EA-4C37-A6BD-6FE223E690DC}">
      <dsp:nvSpPr>
        <dsp:cNvPr id="0" name=""/>
        <dsp:cNvSpPr/>
      </dsp:nvSpPr>
      <dsp:spPr>
        <a:xfrm>
          <a:off x="3557326" y="3763427"/>
          <a:ext cx="1263227" cy="37772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Project Management</a:t>
          </a:r>
        </a:p>
      </dsp:txBody>
      <dsp:txXfrm>
        <a:off x="3568389" y="3774490"/>
        <a:ext cx="1241101" cy="355595"/>
      </dsp:txXfrm>
    </dsp:sp>
    <dsp:sp modelId="{E41C3511-CBAB-45D3-87DF-B0FE3DDF1970}">
      <dsp:nvSpPr>
        <dsp:cNvPr id="0" name=""/>
        <dsp:cNvSpPr/>
      </dsp:nvSpPr>
      <dsp:spPr>
        <a:xfrm>
          <a:off x="3557326" y="4199259"/>
          <a:ext cx="1263227" cy="37772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Waste Monitoring</a:t>
          </a:r>
        </a:p>
      </dsp:txBody>
      <dsp:txXfrm>
        <a:off x="3568389" y="4210322"/>
        <a:ext cx="1241101" cy="355595"/>
      </dsp:txXfrm>
    </dsp:sp>
    <dsp:sp modelId="{531D6704-DD62-44C9-9881-E13F7A8B81B9}">
      <dsp:nvSpPr>
        <dsp:cNvPr id="0" name=""/>
        <dsp:cNvSpPr/>
      </dsp:nvSpPr>
      <dsp:spPr>
        <a:xfrm>
          <a:off x="3557326" y="4635092"/>
          <a:ext cx="1263227" cy="37772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Labs / Activities</a:t>
          </a:r>
        </a:p>
      </dsp:txBody>
      <dsp:txXfrm>
        <a:off x="3568389" y="4646155"/>
        <a:ext cx="1241101" cy="355595"/>
      </dsp:txXfrm>
    </dsp:sp>
    <dsp:sp modelId="{7694D782-0AFB-4CB7-B23A-9AB2F138D75C}">
      <dsp:nvSpPr>
        <dsp:cNvPr id="0" name=""/>
        <dsp:cNvSpPr/>
      </dsp:nvSpPr>
      <dsp:spPr>
        <a:xfrm>
          <a:off x="5096885" y="174162"/>
          <a:ext cx="1579034" cy="492933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r>
            <a:rPr lang="en-US" sz="1500" kern="1200" dirty="0"/>
            <a:t>Radioactive Waste Management</a:t>
          </a:r>
        </a:p>
      </dsp:txBody>
      <dsp:txXfrm>
        <a:off x="5096885" y="174162"/>
        <a:ext cx="1579034" cy="1478801"/>
      </dsp:txXfrm>
    </dsp:sp>
    <dsp:sp modelId="{B861C8B1-11A0-4A79-A6E8-A32B5B05C535}">
      <dsp:nvSpPr>
        <dsp:cNvPr id="0" name=""/>
        <dsp:cNvSpPr/>
      </dsp:nvSpPr>
      <dsp:spPr>
        <a:xfrm>
          <a:off x="5254788" y="1584845"/>
          <a:ext cx="1263227" cy="33500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Waste Character</a:t>
          </a:r>
        </a:p>
      </dsp:txBody>
      <dsp:txXfrm>
        <a:off x="5264600" y="1594657"/>
        <a:ext cx="1243603" cy="315383"/>
      </dsp:txXfrm>
    </dsp:sp>
    <dsp:sp modelId="{546D486A-7353-45C1-9DE3-341D6DDB66DE}">
      <dsp:nvSpPr>
        <dsp:cNvPr id="0" name=""/>
        <dsp:cNvSpPr/>
      </dsp:nvSpPr>
      <dsp:spPr>
        <a:xfrm>
          <a:off x="5254788" y="1971392"/>
          <a:ext cx="1263227" cy="33500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Toxicology</a:t>
          </a:r>
        </a:p>
      </dsp:txBody>
      <dsp:txXfrm>
        <a:off x="5264600" y="1981204"/>
        <a:ext cx="1243603" cy="315383"/>
      </dsp:txXfrm>
    </dsp:sp>
    <dsp:sp modelId="{D278BEBA-4ACE-49AF-A18E-46B071F5DCAE}">
      <dsp:nvSpPr>
        <dsp:cNvPr id="0" name=""/>
        <dsp:cNvSpPr/>
      </dsp:nvSpPr>
      <dsp:spPr>
        <a:xfrm>
          <a:off x="5254788" y="2357940"/>
          <a:ext cx="1263227" cy="33500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Geology</a:t>
          </a:r>
        </a:p>
      </dsp:txBody>
      <dsp:txXfrm>
        <a:off x="5264600" y="2367752"/>
        <a:ext cx="1243603" cy="315383"/>
      </dsp:txXfrm>
    </dsp:sp>
    <dsp:sp modelId="{7E2D6DEC-C897-44AD-AF67-3E77A53B0A54}">
      <dsp:nvSpPr>
        <dsp:cNvPr id="0" name=""/>
        <dsp:cNvSpPr/>
      </dsp:nvSpPr>
      <dsp:spPr>
        <a:xfrm>
          <a:off x="5254788" y="2744487"/>
          <a:ext cx="1263227" cy="33500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Hydrology</a:t>
          </a:r>
        </a:p>
      </dsp:txBody>
      <dsp:txXfrm>
        <a:off x="5264600" y="2754299"/>
        <a:ext cx="1243603" cy="315383"/>
      </dsp:txXfrm>
    </dsp:sp>
    <dsp:sp modelId="{C4B4DA5D-8CF4-4F50-AC62-8C03823A14E8}">
      <dsp:nvSpPr>
        <dsp:cNvPr id="0" name=""/>
        <dsp:cNvSpPr/>
      </dsp:nvSpPr>
      <dsp:spPr>
        <a:xfrm>
          <a:off x="5254788" y="3131035"/>
          <a:ext cx="1263227" cy="33500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Nuclear Safety</a:t>
          </a:r>
        </a:p>
      </dsp:txBody>
      <dsp:txXfrm>
        <a:off x="5264600" y="3140847"/>
        <a:ext cx="1243603" cy="315383"/>
      </dsp:txXfrm>
    </dsp:sp>
    <dsp:sp modelId="{D141313C-F5C4-4956-A7DC-449AEE4B6576}">
      <dsp:nvSpPr>
        <dsp:cNvPr id="0" name=""/>
        <dsp:cNvSpPr/>
      </dsp:nvSpPr>
      <dsp:spPr>
        <a:xfrm>
          <a:off x="5254788" y="3517583"/>
          <a:ext cx="1263227" cy="33500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Risk Management</a:t>
          </a:r>
        </a:p>
      </dsp:txBody>
      <dsp:txXfrm>
        <a:off x="5264600" y="3527395"/>
        <a:ext cx="1243603" cy="315383"/>
      </dsp:txXfrm>
    </dsp:sp>
    <dsp:sp modelId="{8BFAE5C9-846A-49A3-BEBA-D323379250A7}">
      <dsp:nvSpPr>
        <dsp:cNvPr id="0" name=""/>
        <dsp:cNvSpPr/>
      </dsp:nvSpPr>
      <dsp:spPr>
        <a:xfrm>
          <a:off x="5254788" y="3904130"/>
          <a:ext cx="1263227" cy="33500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Waste Handling</a:t>
          </a:r>
        </a:p>
      </dsp:txBody>
      <dsp:txXfrm>
        <a:off x="5264600" y="3913942"/>
        <a:ext cx="1243603" cy="315383"/>
      </dsp:txXfrm>
    </dsp:sp>
    <dsp:sp modelId="{CAB16894-A57D-43ED-9072-AB679F6B8AD2}">
      <dsp:nvSpPr>
        <dsp:cNvPr id="0" name=""/>
        <dsp:cNvSpPr/>
      </dsp:nvSpPr>
      <dsp:spPr>
        <a:xfrm>
          <a:off x="5254788" y="4290678"/>
          <a:ext cx="1263227" cy="33500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Site Monitoring</a:t>
          </a:r>
        </a:p>
      </dsp:txBody>
      <dsp:txXfrm>
        <a:off x="5264600" y="4300490"/>
        <a:ext cx="1243603" cy="315383"/>
      </dsp:txXfrm>
    </dsp:sp>
    <dsp:sp modelId="{18BC5728-3E5D-4796-9FCB-20449593B936}">
      <dsp:nvSpPr>
        <dsp:cNvPr id="0" name=""/>
        <dsp:cNvSpPr/>
      </dsp:nvSpPr>
      <dsp:spPr>
        <a:xfrm>
          <a:off x="5254788" y="4677225"/>
          <a:ext cx="1263227" cy="335007"/>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Labs / Activities</a:t>
          </a:r>
        </a:p>
      </dsp:txBody>
      <dsp:txXfrm>
        <a:off x="5264600" y="4687037"/>
        <a:ext cx="1243603" cy="315383"/>
      </dsp:txXfrm>
    </dsp:sp>
    <dsp:sp modelId="{005333B9-46F7-48F2-9610-9EC73B671C93}">
      <dsp:nvSpPr>
        <dsp:cNvPr id="0" name=""/>
        <dsp:cNvSpPr/>
      </dsp:nvSpPr>
      <dsp:spPr>
        <a:xfrm>
          <a:off x="6794346" y="174162"/>
          <a:ext cx="1579034" cy="492933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r>
            <a:rPr lang="en-US" sz="1500" kern="1200" dirty="0"/>
            <a:t>Capstone / Special Project</a:t>
          </a:r>
        </a:p>
      </dsp:txBody>
      <dsp:txXfrm>
        <a:off x="6794346" y="174162"/>
        <a:ext cx="1579034" cy="1478801"/>
      </dsp:txXfrm>
    </dsp:sp>
    <dsp:sp modelId="{6E3E451F-8EFC-4645-BD94-4CD40F256789}">
      <dsp:nvSpPr>
        <dsp:cNvPr id="0" name=""/>
        <dsp:cNvSpPr/>
      </dsp:nvSpPr>
      <dsp:spPr>
        <a:xfrm>
          <a:off x="6952250" y="1584297"/>
          <a:ext cx="1263227" cy="61055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New Technologies (Robotics, 3D Printing, Etc.)</a:t>
          </a:r>
        </a:p>
      </dsp:txBody>
      <dsp:txXfrm>
        <a:off x="6970132" y="1602179"/>
        <a:ext cx="1227463" cy="574787"/>
      </dsp:txXfrm>
    </dsp:sp>
    <dsp:sp modelId="{736E29C6-444D-46C0-9896-4A7FF9D49446}">
      <dsp:nvSpPr>
        <dsp:cNvPr id="0" name=""/>
        <dsp:cNvSpPr/>
      </dsp:nvSpPr>
      <dsp:spPr>
        <a:xfrm>
          <a:off x="6952250" y="2288780"/>
          <a:ext cx="1263227" cy="61055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Case Study</a:t>
          </a:r>
        </a:p>
      </dsp:txBody>
      <dsp:txXfrm>
        <a:off x="6970132" y="2306662"/>
        <a:ext cx="1227463" cy="574787"/>
      </dsp:txXfrm>
    </dsp:sp>
    <dsp:sp modelId="{E8470E79-09FB-44B6-BF5D-507868480871}">
      <dsp:nvSpPr>
        <dsp:cNvPr id="0" name=""/>
        <dsp:cNvSpPr/>
      </dsp:nvSpPr>
      <dsp:spPr>
        <a:xfrm>
          <a:off x="6952250" y="2993263"/>
          <a:ext cx="1263227" cy="61055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Soft Skills</a:t>
          </a:r>
        </a:p>
      </dsp:txBody>
      <dsp:txXfrm>
        <a:off x="6970132" y="3011145"/>
        <a:ext cx="1227463" cy="574787"/>
      </dsp:txXfrm>
    </dsp:sp>
    <dsp:sp modelId="{F3EAA466-CC65-4894-BB6F-8640659BBE4A}">
      <dsp:nvSpPr>
        <dsp:cNvPr id="0" name=""/>
        <dsp:cNvSpPr/>
      </dsp:nvSpPr>
      <dsp:spPr>
        <a:xfrm>
          <a:off x="6952250" y="3697746"/>
          <a:ext cx="1263227" cy="61055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Team Work</a:t>
          </a:r>
        </a:p>
      </dsp:txBody>
      <dsp:txXfrm>
        <a:off x="6970132" y="3715628"/>
        <a:ext cx="1227463" cy="574787"/>
      </dsp:txXfrm>
    </dsp:sp>
    <dsp:sp modelId="{B26282F1-A72A-44FF-8E54-AC204C98316C}">
      <dsp:nvSpPr>
        <dsp:cNvPr id="0" name=""/>
        <dsp:cNvSpPr/>
      </dsp:nvSpPr>
      <dsp:spPr>
        <a:xfrm>
          <a:off x="6952250" y="4402229"/>
          <a:ext cx="1263227" cy="610551"/>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kern="1200" dirty="0"/>
            <a:t>Labs / Activities</a:t>
          </a:r>
        </a:p>
      </dsp:txBody>
      <dsp:txXfrm>
        <a:off x="6970132" y="4420111"/>
        <a:ext cx="1227463" cy="5747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5D69F-6F1D-455B-8BCD-0CF98D082140}">
      <dsp:nvSpPr>
        <dsp:cNvPr id="0" name=""/>
        <dsp:cNvSpPr/>
      </dsp:nvSpPr>
      <dsp:spPr>
        <a:xfrm rot="5400000">
          <a:off x="2888419" y="-77899"/>
          <a:ext cx="1144465" cy="1305531"/>
        </a:xfrm>
        <a:prstGeom prst="hexagon">
          <a:avLst>
            <a:gd name="adj" fmla="val 25000"/>
            <a:gd name="vf" fmla="val 11547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Complete Lesson Plan</a:t>
          </a:r>
        </a:p>
      </dsp:txBody>
      <dsp:txXfrm rot="-5400000">
        <a:off x="3025475" y="193378"/>
        <a:ext cx="870354" cy="762977"/>
      </dsp:txXfrm>
    </dsp:sp>
    <dsp:sp modelId="{8F7C6A30-16CF-48C2-9C97-0ED415351677}">
      <dsp:nvSpPr>
        <dsp:cNvPr id="0" name=""/>
        <dsp:cNvSpPr/>
      </dsp:nvSpPr>
      <dsp:spPr>
        <a:xfrm>
          <a:off x="3988708" y="231527"/>
          <a:ext cx="1277223" cy="686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endParaRPr lang="en-US" sz="3100" kern="1200" dirty="0"/>
        </a:p>
      </dsp:txBody>
      <dsp:txXfrm>
        <a:off x="3988708" y="231527"/>
        <a:ext cx="1277223" cy="686679"/>
      </dsp:txXfrm>
    </dsp:sp>
    <dsp:sp modelId="{57CD1CD9-4955-4E81-9709-0E1B76BDE94F}">
      <dsp:nvSpPr>
        <dsp:cNvPr id="0" name=""/>
        <dsp:cNvSpPr/>
      </dsp:nvSpPr>
      <dsp:spPr>
        <a:xfrm rot="5400000">
          <a:off x="2003352" y="194102"/>
          <a:ext cx="763919" cy="761529"/>
        </a:xfrm>
        <a:prstGeom prst="hexagon">
          <a:avLst>
            <a:gd name="adj" fmla="val 25000"/>
            <a:gd name="vf" fmla="val 115470"/>
          </a:avLst>
        </a:prstGeom>
        <a:gradFill rotWithShape="0">
          <a:gsLst>
            <a:gs pos="0">
              <a:schemeClr val="accent1">
                <a:lumMod val="50000"/>
              </a:schemeClr>
            </a:gs>
            <a:gs pos="80000">
              <a:schemeClr val="accent1">
                <a:lumMod val="75000"/>
              </a:schemeClr>
            </a:gs>
            <a:gs pos="100000">
              <a:schemeClr val="accent1">
                <a:lumMod val="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131270" y="320028"/>
        <a:ext cx="508083" cy="509677"/>
      </dsp:txXfrm>
    </dsp:sp>
    <dsp:sp modelId="{5FAB9642-6901-43A2-A856-A9BE0DCB208B}">
      <dsp:nvSpPr>
        <dsp:cNvPr id="0" name=""/>
        <dsp:cNvSpPr/>
      </dsp:nvSpPr>
      <dsp:spPr>
        <a:xfrm rot="5400000">
          <a:off x="2348689" y="893523"/>
          <a:ext cx="1144465" cy="1305531"/>
        </a:xfrm>
        <a:prstGeom prst="hexagon">
          <a:avLst>
            <a:gd name="adj" fmla="val 25000"/>
            <a:gd name="vf" fmla="val 11547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Power Point Presentation</a:t>
          </a:r>
        </a:p>
      </dsp:txBody>
      <dsp:txXfrm rot="-5400000">
        <a:off x="2485745" y="1164800"/>
        <a:ext cx="870354" cy="762977"/>
      </dsp:txXfrm>
    </dsp:sp>
    <dsp:sp modelId="{B33F2029-2DA9-47C0-83DB-52D6F60829CF}">
      <dsp:nvSpPr>
        <dsp:cNvPr id="0" name=""/>
        <dsp:cNvSpPr/>
      </dsp:nvSpPr>
      <dsp:spPr>
        <a:xfrm>
          <a:off x="1145856" y="1202949"/>
          <a:ext cx="1236022" cy="686679"/>
        </a:xfrm>
        <a:prstGeom prst="rect">
          <a:avLst/>
        </a:prstGeom>
        <a:noFill/>
        <a:ln>
          <a:noFill/>
        </a:ln>
        <a:effectLst/>
      </dsp:spPr>
      <dsp:style>
        <a:lnRef idx="0">
          <a:scrgbClr r="0" g="0" b="0"/>
        </a:lnRef>
        <a:fillRef idx="0">
          <a:scrgbClr r="0" g="0" b="0"/>
        </a:fillRef>
        <a:effectRef idx="0">
          <a:scrgbClr r="0" g="0" b="0"/>
        </a:effectRef>
        <a:fontRef idx="minor"/>
      </dsp:style>
    </dsp:sp>
    <dsp:sp modelId="{DA98B9AA-ED34-4DB3-AEEE-3B4BE77F2E14}">
      <dsp:nvSpPr>
        <dsp:cNvPr id="0" name=""/>
        <dsp:cNvSpPr/>
      </dsp:nvSpPr>
      <dsp:spPr>
        <a:xfrm rot="5400000">
          <a:off x="3614302" y="1165524"/>
          <a:ext cx="763919" cy="761529"/>
        </a:xfrm>
        <a:prstGeom prst="hexagon">
          <a:avLst>
            <a:gd name="adj" fmla="val 25000"/>
            <a:gd name="vf" fmla="val 115470"/>
          </a:avLst>
        </a:prstGeom>
        <a:gradFill rotWithShape="0">
          <a:gsLst>
            <a:gs pos="0">
              <a:schemeClr val="accent1">
                <a:lumMod val="50000"/>
              </a:schemeClr>
            </a:gs>
            <a:gs pos="80000">
              <a:schemeClr val="accent1">
                <a:lumMod val="75000"/>
              </a:schemeClr>
            </a:gs>
            <a:gs pos="100000">
              <a:schemeClr val="accent1">
                <a:lumMod val="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742220" y="1291450"/>
        <a:ext cx="508083" cy="509677"/>
      </dsp:txXfrm>
    </dsp:sp>
    <dsp:sp modelId="{C276C965-F2C6-45C2-A1E8-32A7E740CCF1}">
      <dsp:nvSpPr>
        <dsp:cNvPr id="0" name=""/>
        <dsp:cNvSpPr/>
      </dsp:nvSpPr>
      <dsp:spPr>
        <a:xfrm rot="5400000">
          <a:off x="2888419" y="1864945"/>
          <a:ext cx="1144465" cy="1305531"/>
        </a:xfrm>
        <a:prstGeom prst="hexagon">
          <a:avLst>
            <a:gd name="adj" fmla="val 25000"/>
            <a:gd name="vf" fmla="val 11547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Pre &amp; Post Assessments</a:t>
          </a:r>
        </a:p>
      </dsp:txBody>
      <dsp:txXfrm rot="-5400000">
        <a:off x="3025475" y="2136222"/>
        <a:ext cx="870354" cy="762977"/>
      </dsp:txXfrm>
    </dsp:sp>
    <dsp:sp modelId="{787EB07C-E857-45F9-8CD2-CF131A71FFE8}">
      <dsp:nvSpPr>
        <dsp:cNvPr id="0" name=""/>
        <dsp:cNvSpPr/>
      </dsp:nvSpPr>
      <dsp:spPr>
        <a:xfrm>
          <a:off x="3988708" y="2174371"/>
          <a:ext cx="1277223" cy="686679"/>
        </a:xfrm>
        <a:prstGeom prst="rect">
          <a:avLst/>
        </a:prstGeom>
        <a:noFill/>
        <a:ln>
          <a:noFill/>
        </a:ln>
        <a:effectLst/>
      </dsp:spPr>
      <dsp:style>
        <a:lnRef idx="0">
          <a:scrgbClr r="0" g="0" b="0"/>
        </a:lnRef>
        <a:fillRef idx="0">
          <a:scrgbClr r="0" g="0" b="0"/>
        </a:fillRef>
        <a:effectRef idx="0">
          <a:scrgbClr r="0" g="0" b="0"/>
        </a:effectRef>
        <a:fontRef idx="minor"/>
      </dsp:style>
    </dsp:sp>
    <dsp:sp modelId="{299D1E16-BAEA-4365-8583-CA9E89E96E71}">
      <dsp:nvSpPr>
        <dsp:cNvPr id="0" name=""/>
        <dsp:cNvSpPr/>
      </dsp:nvSpPr>
      <dsp:spPr>
        <a:xfrm rot="5400000">
          <a:off x="2003352" y="2136946"/>
          <a:ext cx="763919" cy="761529"/>
        </a:xfrm>
        <a:prstGeom prst="hexagon">
          <a:avLst>
            <a:gd name="adj" fmla="val 25000"/>
            <a:gd name="vf" fmla="val 115470"/>
          </a:avLst>
        </a:prstGeom>
        <a:gradFill rotWithShape="0">
          <a:gsLst>
            <a:gs pos="0">
              <a:schemeClr val="accent1">
                <a:lumMod val="50000"/>
              </a:schemeClr>
            </a:gs>
            <a:gs pos="80000">
              <a:schemeClr val="accent1">
                <a:lumMod val="75000"/>
              </a:schemeClr>
            </a:gs>
            <a:gs pos="100000">
              <a:schemeClr val="accent1">
                <a:lumMod val="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131270" y="2262872"/>
        <a:ext cx="508083" cy="509677"/>
      </dsp:txXfrm>
    </dsp:sp>
    <dsp:sp modelId="{9FE93423-08F4-4D2F-8D47-83F2283085CB}">
      <dsp:nvSpPr>
        <dsp:cNvPr id="0" name=""/>
        <dsp:cNvSpPr/>
      </dsp:nvSpPr>
      <dsp:spPr>
        <a:xfrm rot="5400000">
          <a:off x="2348689" y="2836367"/>
          <a:ext cx="1144465" cy="1305531"/>
        </a:xfrm>
        <a:prstGeom prst="hexagon">
          <a:avLst>
            <a:gd name="adj" fmla="val 25000"/>
            <a:gd name="vf" fmla="val 11547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t>Supplement Materials</a:t>
          </a:r>
        </a:p>
      </dsp:txBody>
      <dsp:txXfrm rot="-5400000">
        <a:off x="2485745" y="3107644"/>
        <a:ext cx="870354" cy="762977"/>
      </dsp:txXfrm>
    </dsp:sp>
    <dsp:sp modelId="{6FE7F182-A61C-4A95-A7AC-0BE20109A5F4}">
      <dsp:nvSpPr>
        <dsp:cNvPr id="0" name=""/>
        <dsp:cNvSpPr/>
      </dsp:nvSpPr>
      <dsp:spPr>
        <a:xfrm>
          <a:off x="1145856" y="3145793"/>
          <a:ext cx="1236022" cy="686679"/>
        </a:xfrm>
        <a:prstGeom prst="rect">
          <a:avLst/>
        </a:prstGeom>
        <a:noFill/>
        <a:ln>
          <a:noFill/>
        </a:ln>
        <a:effectLst/>
      </dsp:spPr>
      <dsp:style>
        <a:lnRef idx="0">
          <a:scrgbClr r="0" g="0" b="0"/>
        </a:lnRef>
        <a:fillRef idx="0">
          <a:scrgbClr r="0" g="0" b="0"/>
        </a:fillRef>
        <a:effectRef idx="0">
          <a:scrgbClr r="0" g="0" b="0"/>
        </a:effectRef>
        <a:fontRef idx="minor"/>
      </dsp:style>
    </dsp:sp>
    <dsp:sp modelId="{C88A3D7F-DC70-4878-AB30-6251414768BF}">
      <dsp:nvSpPr>
        <dsp:cNvPr id="0" name=""/>
        <dsp:cNvSpPr/>
      </dsp:nvSpPr>
      <dsp:spPr>
        <a:xfrm rot="5400000">
          <a:off x="3614302" y="3108368"/>
          <a:ext cx="763919" cy="761529"/>
        </a:xfrm>
        <a:prstGeom prst="hexagon">
          <a:avLst>
            <a:gd name="adj" fmla="val 25000"/>
            <a:gd name="vf" fmla="val 115470"/>
          </a:avLst>
        </a:prstGeom>
        <a:gradFill rotWithShape="0">
          <a:gsLst>
            <a:gs pos="0">
              <a:schemeClr val="accent1">
                <a:lumMod val="50000"/>
              </a:schemeClr>
            </a:gs>
            <a:gs pos="80000">
              <a:schemeClr val="accent1">
                <a:lumMod val="75000"/>
              </a:schemeClr>
            </a:gs>
            <a:gs pos="100000">
              <a:schemeClr val="accent1">
                <a:lumMod val="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742220" y="3234294"/>
        <a:ext cx="508083" cy="50967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r>
              <a:rPr lang="en-US"/>
              <a:t>RCNET 2016 Summary Presentation</a:t>
            </a:r>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8EA4B0C-C81A-4CE0-914D-9B8BB39A86CA}" type="slidenum">
              <a:rPr lang="en-US" smtClean="0"/>
              <a:t>‹#›</a:t>
            </a:fld>
            <a:endParaRPr lang="en-US"/>
          </a:p>
        </p:txBody>
      </p:sp>
    </p:spTree>
    <p:extLst>
      <p:ext uri="{BB962C8B-B14F-4D97-AF65-F5344CB8AC3E}">
        <p14:creationId xmlns:p14="http://schemas.microsoft.com/office/powerpoint/2010/main" val="2018865269"/>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a:t>RCNET 2016 Summary Presentation</a:t>
            </a: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26C5B9C-2DBC-44F7-B9B4-B0E7BEA46CA9}" type="slidenum">
              <a:rPr lang="en-US" smtClean="0"/>
              <a:t>‹#›</a:t>
            </a:fld>
            <a:endParaRPr lang="en-US"/>
          </a:p>
        </p:txBody>
      </p:sp>
    </p:spTree>
    <p:extLst>
      <p:ext uri="{BB962C8B-B14F-4D97-AF65-F5344CB8AC3E}">
        <p14:creationId xmlns:p14="http://schemas.microsoft.com/office/powerpoint/2010/main" val="1437714123"/>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6C5B9C-2DBC-44F7-B9B4-B0E7BEA46CA9}" type="slidenum">
              <a:rPr lang="en-US" smtClean="0"/>
              <a:t>1</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403496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12</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1015922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13</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176373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14</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2969480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15</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4236838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16</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2429829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17</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2557325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18</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4056696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19</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4056696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20</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553959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21</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4045123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2</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4056696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22</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3753327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23</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4056696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24</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1258846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29</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4056696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30</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4284626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31</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4056696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32</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4056696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33</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40566964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34</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4056696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35</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4056696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5</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4056696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a:t>
            </a:r>
          </a:p>
          <a:p>
            <a:r>
              <a:rPr lang="en-US" dirty="0"/>
              <a:t>Overview</a:t>
            </a:r>
          </a:p>
          <a:p>
            <a:r>
              <a:rPr lang="en-US" dirty="0"/>
              <a:t>Learning</a:t>
            </a:r>
            <a:r>
              <a:rPr lang="en-US" baseline="0" dirty="0"/>
              <a:t> Objectives</a:t>
            </a:r>
          </a:p>
          <a:p>
            <a:r>
              <a:rPr lang="en-US" baseline="0" dirty="0"/>
              <a:t>ACADs</a:t>
            </a:r>
          </a:p>
          <a:p>
            <a:r>
              <a:rPr lang="en-US" baseline="0" dirty="0"/>
              <a:t>Topic &amp; Takeaways for each section</a:t>
            </a:r>
          </a:p>
          <a:p>
            <a:r>
              <a:rPr lang="en-US" baseline="0" dirty="0"/>
              <a:t>Teacher Lecture Notes</a:t>
            </a:r>
          </a:p>
          <a:p>
            <a:r>
              <a:rPr lang="en-US" baseline="0" dirty="0"/>
              <a:t>PPT</a:t>
            </a:r>
          </a:p>
          <a:p>
            <a:r>
              <a:rPr lang="en-US" dirty="0"/>
              <a:t>Pre &amp; Post Assessment</a:t>
            </a:r>
          </a:p>
          <a:p>
            <a:r>
              <a:rPr lang="en-US" dirty="0"/>
              <a:t>Supplement &amp; Enrichment Materials</a:t>
            </a:r>
          </a:p>
        </p:txBody>
      </p:sp>
      <p:sp>
        <p:nvSpPr>
          <p:cNvPr id="4" name="Slide Number Placeholder 3"/>
          <p:cNvSpPr>
            <a:spLocks noGrp="1"/>
          </p:cNvSpPr>
          <p:nvPr>
            <p:ph type="sldNum" sz="quarter" idx="10"/>
          </p:nvPr>
        </p:nvSpPr>
        <p:spPr/>
        <p:txBody>
          <a:bodyPr/>
          <a:lstStyle/>
          <a:p>
            <a:fld id="{230A093C-E6A5-4DC7-B48E-74A2AD732B5C}" type="slidenum">
              <a:rPr lang="en-US" smtClean="0"/>
              <a:t>36</a:t>
            </a:fld>
            <a:endParaRPr lang="en-US" dirty="0"/>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3733698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37</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11993011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38</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2519552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39</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4026237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will become familiar with and have a better understanding of pride and ownership in a STEM field and be able to apply lesson learned and takeaways to their own training. </a:t>
            </a:r>
          </a:p>
        </p:txBody>
      </p:sp>
      <p:sp>
        <p:nvSpPr>
          <p:cNvPr id="4" name="Slide Number Placeholder 3"/>
          <p:cNvSpPr>
            <a:spLocks noGrp="1"/>
          </p:cNvSpPr>
          <p:nvPr>
            <p:ph type="sldNum" sz="quarter" idx="10"/>
          </p:nvPr>
        </p:nvSpPr>
        <p:spPr/>
        <p:txBody>
          <a:bodyPr/>
          <a:lstStyle/>
          <a:p>
            <a:fld id="{9644D963-8FA5-44FC-9465-1311A2DDE7B7}" type="slidenum">
              <a:rPr lang="en-US" smtClean="0"/>
              <a:t>40</a:t>
            </a:fld>
            <a:endParaRPr lang="en-US" dirty="0"/>
          </a:p>
        </p:txBody>
      </p:sp>
      <p:sp>
        <p:nvSpPr>
          <p:cNvPr id="5" name="Date Placeholder 4"/>
          <p:cNvSpPr>
            <a:spLocks noGrp="1"/>
          </p:cNvSpPr>
          <p:nvPr>
            <p:ph type="dt" idx="11"/>
          </p:nvPr>
        </p:nvSpPr>
        <p:spPr/>
        <p:txBody>
          <a:bodyPr/>
          <a:lstStyle/>
          <a:p>
            <a:endParaRPr lang="en-US" dirty="0"/>
          </a:p>
        </p:txBody>
      </p:sp>
      <p:sp>
        <p:nvSpPr>
          <p:cNvPr id="6" name="Header Placeholder 5"/>
          <p:cNvSpPr>
            <a:spLocks noGrp="1"/>
          </p:cNvSpPr>
          <p:nvPr>
            <p:ph type="hdr" sz="quarter" idx="12"/>
          </p:nvPr>
        </p:nvSpPr>
        <p:spPr/>
        <p:txBody>
          <a:bodyPr/>
          <a:lstStyle/>
          <a:p>
            <a:r>
              <a:rPr lang="en-US"/>
              <a:t>RCNET 2016 Summary Presentation</a:t>
            </a:r>
            <a:endParaRPr lang="en-US" dirty="0"/>
          </a:p>
        </p:txBody>
      </p:sp>
    </p:spTree>
    <p:extLst>
      <p:ext uri="{BB962C8B-B14F-4D97-AF65-F5344CB8AC3E}">
        <p14:creationId xmlns:p14="http://schemas.microsoft.com/office/powerpoint/2010/main" val="25865565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RCNET 2016 Summary Presentation</a:t>
            </a:r>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644D963-8FA5-44FC-9465-1311A2DDE7B7}" type="slidenum">
              <a:rPr lang="en-US" smtClean="0"/>
              <a:t>41</a:t>
            </a:fld>
            <a:endParaRPr lang="en-US" dirty="0"/>
          </a:p>
        </p:txBody>
      </p:sp>
    </p:spTree>
    <p:extLst>
      <p:ext uri="{BB962C8B-B14F-4D97-AF65-F5344CB8AC3E}">
        <p14:creationId xmlns:p14="http://schemas.microsoft.com/office/powerpoint/2010/main" val="10852587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42</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4056696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43</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19101139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44</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40566964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45</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4056696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endParaRPr lang="en-US" dirty="0"/>
          </a:p>
        </p:txBody>
      </p:sp>
      <p:sp>
        <p:nvSpPr>
          <p:cNvPr id="4" name="Slide Number Placeholder 3"/>
          <p:cNvSpPr>
            <a:spLocks noGrp="1"/>
          </p:cNvSpPr>
          <p:nvPr>
            <p:ph type="sldNum" sz="quarter" idx="10"/>
          </p:nvPr>
        </p:nvSpPr>
        <p:spPr/>
        <p:txBody>
          <a:bodyPr/>
          <a:lstStyle/>
          <a:p>
            <a:fld id="{626C5B9C-2DBC-44F7-B9B4-B0E7BEA46CA9}" type="slidenum">
              <a:rPr lang="en-US" smtClean="0"/>
              <a:t>6</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391770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47</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4056696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endParaRPr lang="en-US" dirty="0"/>
          </a:p>
        </p:txBody>
      </p:sp>
      <p:sp>
        <p:nvSpPr>
          <p:cNvPr id="4" name="Slide Number Placeholder 3"/>
          <p:cNvSpPr>
            <a:spLocks noGrp="1"/>
          </p:cNvSpPr>
          <p:nvPr>
            <p:ph type="sldNum" sz="quarter" idx="10"/>
          </p:nvPr>
        </p:nvSpPr>
        <p:spPr/>
        <p:txBody>
          <a:bodyPr/>
          <a:lstStyle/>
          <a:p>
            <a:fld id="{626C5B9C-2DBC-44F7-B9B4-B0E7BEA46CA9}" type="slidenum">
              <a:rPr lang="en-US" smtClean="0"/>
              <a:t>7</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1084812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endParaRPr lang="en-US" dirty="0"/>
          </a:p>
        </p:txBody>
      </p:sp>
      <p:sp>
        <p:nvSpPr>
          <p:cNvPr id="4" name="Slide Number Placeholder 3"/>
          <p:cNvSpPr>
            <a:spLocks noGrp="1"/>
          </p:cNvSpPr>
          <p:nvPr>
            <p:ph type="sldNum" sz="quarter" idx="10"/>
          </p:nvPr>
        </p:nvSpPr>
        <p:spPr/>
        <p:txBody>
          <a:bodyPr/>
          <a:lstStyle/>
          <a:p>
            <a:fld id="{626C5B9C-2DBC-44F7-B9B4-B0E7BEA46CA9}" type="slidenum">
              <a:rPr lang="en-US" smtClean="0"/>
              <a:t>8</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527014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endParaRPr lang="en-US" dirty="0"/>
          </a:p>
        </p:txBody>
      </p:sp>
      <p:sp>
        <p:nvSpPr>
          <p:cNvPr id="4" name="Slide Number Placeholder 3"/>
          <p:cNvSpPr>
            <a:spLocks noGrp="1"/>
          </p:cNvSpPr>
          <p:nvPr>
            <p:ph type="sldNum" sz="quarter" idx="10"/>
          </p:nvPr>
        </p:nvSpPr>
        <p:spPr/>
        <p:txBody>
          <a:bodyPr/>
          <a:lstStyle/>
          <a:p>
            <a:fld id="{626C5B9C-2DBC-44F7-B9B4-B0E7BEA46CA9}" type="slidenum">
              <a:rPr lang="en-US" smtClean="0"/>
              <a:t>9</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1526996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endParaRPr lang="en-US" dirty="0"/>
          </a:p>
        </p:txBody>
      </p:sp>
      <p:sp>
        <p:nvSpPr>
          <p:cNvPr id="4" name="Slide Number Placeholder 3"/>
          <p:cNvSpPr>
            <a:spLocks noGrp="1"/>
          </p:cNvSpPr>
          <p:nvPr>
            <p:ph type="sldNum" sz="quarter" idx="10"/>
          </p:nvPr>
        </p:nvSpPr>
        <p:spPr/>
        <p:txBody>
          <a:bodyPr/>
          <a:lstStyle/>
          <a:p>
            <a:fld id="{626C5B9C-2DBC-44F7-B9B4-B0E7BEA46CA9}" type="slidenum">
              <a:rPr lang="en-US" smtClean="0"/>
              <a:t>10</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102094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r>
              <a:rPr lang="en-US" dirty="0"/>
              <a:t>Of course you will not actually write your  cover letter. Your letter should typed  on your word processor preferably using the same  font and ink color as your resume. </a:t>
            </a:r>
          </a:p>
          <a:p>
            <a:endParaRPr lang="en-US" dirty="0"/>
          </a:p>
          <a:p>
            <a:r>
              <a:rPr lang="en-US" dirty="0"/>
              <a:t>Address the letter to an individual if possible, however, if you do not know the name of the individual, you may  substitute a name with the appropriate department – usually Human Resources. For a </a:t>
            </a:r>
            <a:r>
              <a:rPr lang="en-US" dirty="0" err="1"/>
              <a:t>amle</a:t>
            </a:r>
            <a:r>
              <a:rPr lang="en-US" dirty="0"/>
              <a:t> individual, use “Mr. (last name), for a woman, use Ms. (</a:t>
            </a:r>
            <a:r>
              <a:rPr lang="en-US" dirty="0" err="1"/>
              <a:t>lastname</a:t>
            </a:r>
            <a:r>
              <a:rPr lang="en-US" dirty="0"/>
              <a:t>) . If you not sure, use To Whom it May Concern:</a:t>
            </a:r>
          </a:p>
          <a:p>
            <a:endParaRPr lang="en-US" dirty="0"/>
          </a:p>
          <a:p>
            <a:r>
              <a:rPr lang="en-US" dirty="0"/>
              <a:t>Reserve the Salutation “Dear” for an actual person. Always use a colon rather than a comma after the  salutation.</a:t>
            </a:r>
          </a:p>
          <a:p>
            <a:endParaRPr lang="en-US" dirty="0"/>
          </a:p>
          <a:p>
            <a:r>
              <a:rPr lang="en-US" dirty="0"/>
              <a:t>Don’t forget to date your letter. </a:t>
            </a:r>
          </a:p>
        </p:txBody>
      </p:sp>
      <p:sp>
        <p:nvSpPr>
          <p:cNvPr id="4" name="Slide Number Placeholder 3"/>
          <p:cNvSpPr>
            <a:spLocks noGrp="1"/>
          </p:cNvSpPr>
          <p:nvPr>
            <p:ph type="sldNum" sz="quarter" idx="10"/>
          </p:nvPr>
        </p:nvSpPr>
        <p:spPr/>
        <p:txBody>
          <a:bodyPr/>
          <a:lstStyle/>
          <a:p>
            <a:fld id="{626C5B9C-2DBC-44F7-B9B4-B0E7BEA46CA9}" type="slidenum">
              <a:rPr lang="en-US" smtClean="0"/>
              <a:t>11</a:t>
            </a:fld>
            <a:endParaRPr lang="en-US"/>
          </a:p>
        </p:txBody>
      </p:sp>
      <p:sp>
        <p:nvSpPr>
          <p:cNvPr id="5" name="Date Placeholder 4"/>
          <p:cNvSpPr>
            <a:spLocks noGrp="1"/>
          </p:cNvSpPr>
          <p:nvPr>
            <p:ph type="dt" idx="11"/>
          </p:nvPr>
        </p:nvSpPr>
        <p:spPr/>
        <p:txBody>
          <a:bodyPr/>
          <a:lstStyle/>
          <a:p>
            <a:endParaRPr lang="en-US"/>
          </a:p>
        </p:txBody>
      </p:sp>
      <p:sp>
        <p:nvSpPr>
          <p:cNvPr id="6" name="Header Placeholder 5"/>
          <p:cNvSpPr>
            <a:spLocks noGrp="1"/>
          </p:cNvSpPr>
          <p:nvPr>
            <p:ph type="hdr" sz="quarter" idx="12"/>
          </p:nvPr>
        </p:nvSpPr>
        <p:spPr/>
        <p:txBody>
          <a:bodyPr/>
          <a:lstStyle/>
          <a:p>
            <a:r>
              <a:rPr lang="en-US"/>
              <a:t>RCNET 2016 Summary Presentation</a:t>
            </a:r>
          </a:p>
        </p:txBody>
      </p:sp>
    </p:spTree>
    <p:extLst>
      <p:ext uri="{BB962C8B-B14F-4D97-AF65-F5344CB8AC3E}">
        <p14:creationId xmlns:p14="http://schemas.microsoft.com/office/powerpoint/2010/main" val="2066007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r>
              <a:rPr lang="en-US"/>
              <a:t>Click to edit Master title style</a:t>
            </a:r>
            <a:endParaRPr lang="bg-B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bg-BG" dirty="0"/>
          </a:p>
        </p:txBody>
      </p:sp>
      <p:sp>
        <p:nvSpPr>
          <p:cNvPr id="4" name="Date Placeholder 3"/>
          <p:cNvSpPr>
            <a:spLocks noGrp="1"/>
          </p:cNvSpPr>
          <p:nvPr>
            <p:ph type="dt" sz="half" idx="10"/>
          </p:nvPr>
        </p:nvSpPr>
        <p:spPr/>
        <p:txBody>
          <a:bodyPr/>
          <a:lstStyle>
            <a:lvl1pPr>
              <a:defRPr/>
            </a:lvl1pPr>
          </a:lstStyle>
          <a:p>
            <a:pPr>
              <a:defRPr/>
            </a:pPr>
            <a:fld id="{864A312D-DD22-48C6-8B13-392BE625AF97}" type="datetimeFigureOut">
              <a:rPr lang="bg-BG" smtClean="0"/>
              <a:pPr>
                <a:defRPr/>
              </a:pPr>
              <a:t>15.11.20 г.</a:t>
            </a:fld>
            <a:endParaRPr lang="bg-BG" dirty="0"/>
          </a:p>
        </p:txBody>
      </p:sp>
      <p:sp>
        <p:nvSpPr>
          <p:cNvPr id="5" name="Footer Placeholder 4"/>
          <p:cNvSpPr>
            <a:spLocks noGrp="1"/>
          </p:cNvSpPr>
          <p:nvPr>
            <p:ph type="ftr" sz="quarter" idx="11"/>
          </p:nvPr>
        </p:nvSpPr>
        <p:spPr/>
        <p:txBody>
          <a:bodyPr/>
          <a:lstStyle>
            <a:lvl1pPr>
              <a:defRPr/>
            </a:lvl1pPr>
          </a:lstStyle>
          <a:p>
            <a:pPr>
              <a:defRPr/>
            </a:pPr>
            <a:endParaRPr lang="bg-BG" dirty="0"/>
          </a:p>
        </p:txBody>
      </p:sp>
      <p:sp>
        <p:nvSpPr>
          <p:cNvPr id="6" name="Slide Number Placeholder 5"/>
          <p:cNvSpPr>
            <a:spLocks noGrp="1"/>
          </p:cNvSpPr>
          <p:nvPr>
            <p:ph type="sldNum" sz="quarter" idx="12"/>
          </p:nvPr>
        </p:nvSpPr>
        <p:spPr/>
        <p:txBody>
          <a:bodyPr/>
          <a:lstStyle>
            <a:lvl1pPr>
              <a:defRPr/>
            </a:lvl1pPr>
          </a:lstStyle>
          <a:p>
            <a:pPr>
              <a:defRPr/>
            </a:pPr>
            <a:fld id="{C6DC5345-54BA-406E-A365-8888C3875B08}" type="slidenum">
              <a:rPr lang="bg-BG" smtClean="0"/>
              <a:pPr>
                <a:defRPr/>
              </a:pPr>
              <a:t>‹#›</a:t>
            </a:fld>
            <a:endParaRPr lang="bg-BG" dirty="0"/>
          </a:p>
        </p:txBody>
      </p:sp>
    </p:spTree>
    <p:extLst>
      <p:ext uri="{BB962C8B-B14F-4D97-AF65-F5344CB8AC3E}">
        <p14:creationId xmlns:p14="http://schemas.microsoft.com/office/powerpoint/2010/main" val="2848119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bg-BG" dirty="0"/>
          </a:p>
        </p:txBody>
      </p:sp>
      <p:sp>
        <p:nvSpPr>
          <p:cNvPr id="3" name="Vertical Text Placeholder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dirty="0"/>
          </a:p>
        </p:txBody>
      </p:sp>
      <p:sp>
        <p:nvSpPr>
          <p:cNvPr id="4" name="Date Placeholder 3"/>
          <p:cNvSpPr>
            <a:spLocks noGrp="1"/>
          </p:cNvSpPr>
          <p:nvPr>
            <p:ph type="dt" sz="half" idx="10"/>
          </p:nvPr>
        </p:nvSpPr>
        <p:spPr/>
        <p:txBody>
          <a:bodyPr/>
          <a:lstStyle>
            <a:lvl1pPr>
              <a:defRPr/>
            </a:lvl1pPr>
          </a:lstStyle>
          <a:p>
            <a:pPr>
              <a:defRPr/>
            </a:pPr>
            <a:fld id="{9AFA1477-892C-4BA6-AEE5-096944180430}" type="datetimeFigureOut">
              <a:rPr lang="bg-BG" smtClean="0"/>
              <a:pPr>
                <a:defRPr/>
              </a:pPr>
              <a:t>15.11.20 г.</a:t>
            </a:fld>
            <a:endParaRPr lang="bg-BG" dirty="0"/>
          </a:p>
        </p:txBody>
      </p:sp>
      <p:sp>
        <p:nvSpPr>
          <p:cNvPr id="5" name="Footer Placeholder 4"/>
          <p:cNvSpPr>
            <a:spLocks noGrp="1"/>
          </p:cNvSpPr>
          <p:nvPr>
            <p:ph type="ftr" sz="quarter" idx="11"/>
          </p:nvPr>
        </p:nvSpPr>
        <p:spPr/>
        <p:txBody>
          <a:bodyPr/>
          <a:lstStyle>
            <a:lvl1pPr>
              <a:defRPr/>
            </a:lvl1pPr>
          </a:lstStyle>
          <a:p>
            <a:pPr>
              <a:defRPr/>
            </a:pPr>
            <a:endParaRPr lang="bg-BG" dirty="0"/>
          </a:p>
        </p:txBody>
      </p:sp>
      <p:sp>
        <p:nvSpPr>
          <p:cNvPr id="6" name="Slide Number Placeholder 5"/>
          <p:cNvSpPr>
            <a:spLocks noGrp="1"/>
          </p:cNvSpPr>
          <p:nvPr>
            <p:ph type="sldNum" sz="quarter" idx="12"/>
          </p:nvPr>
        </p:nvSpPr>
        <p:spPr/>
        <p:txBody>
          <a:bodyPr/>
          <a:lstStyle>
            <a:lvl1pPr>
              <a:defRPr/>
            </a:lvl1pPr>
          </a:lstStyle>
          <a:p>
            <a:pPr>
              <a:defRPr/>
            </a:pPr>
            <a:fld id="{DBB201B2-8923-47D3-B74A-31ACC7B66EE5}" type="slidenum">
              <a:rPr lang="bg-BG" smtClean="0"/>
              <a:pPr>
                <a:defRPr/>
              </a:pPr>
              <a:t>‹#›</a:t>
            </a:fld>
            <a:endParaRPr lang="bg-BG" dirty="0"/>
          </a:p>
        </p:txBody>
      </p:sp>
    </p:spTree>
    <p:extLst>
      <p:ext uri="{BB962C8B-B14F-4D97-AF65-F5344CB8AC3E}">
        <p14:creationId xmlns:p14="http://schemas.microsoft.com/office/powerpoint/2010/main" val="3633242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vl1pPr>
          </a:lstStyle>
          <a:p>
            <a:r>
              <a:rPr lang="en-US"/>
              <a:t>Click to edit Master title style</a:t>
            </a:r>
            <a:endParaRPr lang="bg-BG"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dirty="0"/>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C51CDF-E1B7-4794-B855-00D151CE323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46684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095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bg-BG" dirty="0"/>
          </a:p>
        </p:txBody>
      </p:sp>
      <p:sp>
        <p:nvSpPr>
          <p:cNvPr id="3" name="Content Placeholder 2"/>
          <p:cNvSpPr>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dirty="0"/>
          </a:p>
        </p:txBody>
      </p:sp>
      <p:sp>
        <p:nvSpPr>
          <p:cNvPr id="4" name="Date Placeholder 3"/>
          <p:cNvSpPr>
            <a:spLocks noGrp="1"/>
          </p:cNvSpPr>
          <p:nvPr>
            <p:ph type="dt" sz="half" idx="10"/>
          </p:nvPr>
        </p:nvSpPr>
        <p:spPr/>
        <p:txBody>
          <a:bodyPr/>
          <a:lstStyle>
            <a:lvl1pPr>
              <a:defRPr/>
            </a:lvl1pPr>
          </a:lstStyle>
          <a:p>
            <a:pPr>
              <a:defRPr/>
            </a:pPr>
            <a:fld id="{1FFB51F2-D4FE-4F69-90DC-EB45841EC3A0}" type="datetimeFigureOut">
              <a:rPr lang="bg-BG" smtClean="0"/>
              <a:pPr>
                <a:defRPr/>
              </a:pPr>
              <a:t>15.11.20 г.</a:t>
            </a:fld>
            <a:endParaRPr lang="bg-BG" dirty="0"/>
          </a:p>
        </p:txBody>
      </p:sp>
      <p:sp>
        <p:nvSpPr>
          <p:cNvPr id="5" name="Footer Placeholder 4"/>
          <p:cNvSpPr>
            <a:spLocks noGrp="1"/>
          </p:cNvSpPr>
          <p:nvPr>
            <p:ph type="ftr" sz="quarter" idx="11"/>
          </p:nvPr>
        </p:nvSpPr>
        <p:spPr/>
        <p:txBody>
          <a:bodyPr/>
          <a:lstStyle>
            <a:lvl1pPr>
              <a:defRPr/>
            </a:lvl1pPr>
          </a:lstStyle>
          <a:p>
            <a:pPr>
              <a:defRPr/>
            </a:pPr>
            <a:endParaRPr lang="bg-BG" dirty="0"/>
          </a:p>
        </p:txBody>
      </p:sp>
      <p:sp>
        <p:nvSpPr>
          <p:cNvPr id="6" name="Slide Number Placeholder 5"/>
          <p:cNvSpPr>
            <a:spLocks noGrp="1"/>
          </p:cNvSpPr>
          <p:nvPr>
            <p:ph type="sldNum" sz="quarter" idx="12"/>
          </p:nvPr>
        </p:nvSpPr>
        <p:spPr/>
        <p:txBody>
          <a:bodyPr/>
          <a:lstStyle>
            <a:lvl1pPr>
              <a:defRPr/>
            </a:lvl1pPr>
          </a:lstStyle>
          <a:p>
            <a:pPr>
              <a:defRPr/>
            </a:pPr>
            <a:fld id="{4E7DA741-0C74-491A-BD53-191AEA081E84}" type="slidenum">
              <a:rPr lang="bg-BG" smtClean="0"/>
              <a:pPr>
                <a:defRPr/>
              </a:pPr>
              <a:t>‹#›</a:t>
            </a:fld>
            <a:endParaRPr lang="bg-BG" dirty="0"/>
          </a:p>
        </p:txBody>
      </p:sp>
    </p:spTree>
    <p:extLst>
      <p:ext uri="{BB962C8B-B14F-4D97-AF65-F5344CB8AC3E}">
        <p14:creationId xmlns:p14="http://schemas.microsoft.com/office/powerpoint/2010/main" val="303921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bg-B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9FB2EB3-D701-4B0A-A845-17F26A0A7F1A}" type="datetimeFigureOut">
              <a:rPr lang="bg-BG" smtClean="0"/>
              <a:pPr>
                <a:defRPr/>
              </a:pPr>
              <a:t>15.11.20 г.</a:t>
            </a:fld>
            <a:endParaRPr lang="bg-BG" dirty="0"/>
          </a:p>
        </p:txBody>
      </p:sp>
      <p:sp>
        <p:nvSpPr>
          <p:cNvPr id="5" name="Footer Placeholder 4"/>
          <p:cNvSpPr>
            <a:spLocks noGrp="1"/>
          </p:cNvSpPr>
          <p:nvPr>
            <p:ph type="ftr" sz="quarter" idx="11"/>
          </p:nvPr>
        </p:nvSpPr>
        <p:spPr/>
        <p:txBody>
          <a:bodyPr/>
          <a:lstStyle>
            <a:lvl1pPr>
              <a:defRPr/>
            </a:lvl1pPr>
          </a:lstStyle>
          <a:p>
            <a:pPr>
              <a:defRPr/>
            </a:pPr>
            <a:endParaRPr lang="bg-BG" dirty="0"/>
          </a:p>
        </p:txBody>
      </p:sp>
      <p:sp>
        <p:nvSpPr>
          <p:cNvPr id="6" name="Slide Number Placeholder 5"/>
          <p:cNvSpPr>
            <a:spLocks noGrp="1"/>
          </p:cNvSpPr>
          <p:nvPr>
            <p:ph type="sldNum" sz="quarter" idx="12"/>
          </p:nvPr>
        </p:nvSpPr>
        <p:spPr/>
        <p:txBody>
          <a:bodyPr/>
          <a:lstStyle>
            <a:lvl1pPr>
              <a:defRPr/>
            </a:lvl1pPr>
          </a:lstStyle>
          <a:p>
            <a:pPr>
              <a:defRPr/>
            </a:pPr>
            <a:fld id="{BF8F7481-2ED3-4889-AD55-2D32968FF788}" type="slidenum">
              <a:rPr lang="bg-BG" smtClean="0"/>
              <a:pPr>
                <a:defRPr/>
              </a:pPr>
              <a:t>‹#›</a:t>
            </a:fld>
            <a:endParaRPr lang="bg-BG" dirty="0"/>
          </a:p>
        </p:txBody>
      </p:sp>
    </p:spTree>
    <p:extLst>
      <p:ext uri="{BB962C8B-B14F-4D97-AF65-F5344CB8AC3E}">
        <p14:creationId xmlns:p14="http://schemas.microsoft.com/office/powerpoint/2010/main" val="754894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bg-BG"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dirty="0"/>
          </a:p>
        </p:txBody>
      </p:sp>
      <p:sp>
        <p:nvSpPr>
          <p:cNvPr id="5" name="Date Placeholder 3"/>
          <p:cNvSpPr>
            <a:spLocks noGrp="1"/>
          </p:cNvSpPr>
          <p:nvPr>
            <p:ph type="dt" sz="half" idx="10"/>
          </p:nvPr>
        </p:nvSpPr>
        <p:spPr/>
        <p:txBody>
          <a:bodyPr/>
          <a:lstStyle>
            <a:lvl1pPr>
              <a:defRPr/>
            </a:lvl1pPr>
          </a:lstStyle>
          <a:p>
            <a:pPr>
              <a:defRPr/>
            </a:pPr>
            <a:fld id="{DE234092-C71F-4990-8692-233E30BB2602}" type="datetimeFigureOut">
              <a:rPr lang="bg-BG" smtClean="0"/>
              <a:pPr>
                <a:defRPr/>
              </a:pPr>
              <a:t>15.11.20 г.</a:t>
            </a:fld>
            <a:endParaRPr lang="bg-BG" dirty="0"/>
          </a:p>
        </p:txBody>
      </p:sp>
      <p:sp>
        <p:nvSpPr>
          <p:cNvPr id="6" name="Footer Placeholder 4"/>
          <p:cNvSpPr>
            <a:spLocks noGrp="1"/>
          </p:cNvSpPr>
          <p:nvPr>
            <p:ph type="ftr" sz="quarter" idx="11"/>
          </p:nvPr>
        </p:nvSpPr>
        <p:spPr/>
        <p:txBody>
          <a:bodyPr/>
          <a:lstStyle>
            <a:lvl1pPr>
              <a:defRPr/>
            </a:lvl1pPr>
          </a:lstStyle>
          <a:p>
            <a:pPr>
              <a:defRPr/>
            </a:pPr>
            <a:endParaRPr lang="bg-BG" dirty="0"/>
          </a:p>
        </p:txBody>
      </p:sp>
      <p:sp>
        <p:nvSpPr>
          <p:cNvPr id="7" name="Slide Number Placeholder 5"/>
          <p:cNvSpPr>
            <a:spLocks noGrp="1"/>
          </p:cNvSpPr>
          <p:nvPr>
            <p:ph type="sldNum" sz="quarter" idx="12"/>
          </p:nvPr>
        </p:nvSpPr>
        <p:spPr/>
        <p:txBody>
          <a:bodyPr/>
          <a:lstStyle>
            <a:lvl1pPr>
              <a:defRPr/>
            </a:lvl1pPr>
          </a:lstStyle>
          <a:p>
            <a:pPr>
              <a:defRPr/>
            </a:pPr>
            <a:fld id="{48DF9A2D-EC5E-4BC2-99ED-73BF4CC49C03}" type="slidenum">
              <a:rPr lang="bg-BG" smtClean="0"/>
              <a:pPr>
                <a:defRPr/>
              </a:pPr>
              <a:t>‹#›</a:t>
            </a:fld>
            <a:endParaRPr lang="bg-BG" dirty="0"/>
          </a:p>
        </p:txBody>
      </p:sp>
    </p:spTree>
    <p:extLst>
      <p:ext uri="{BB962C8B-B14F-4D97-AF65-F5344CB8AC3E}">
        <p14:creationId xmlns:p14="http://schemas.microsoft.com/office/powerpoint/2010/main" val="4214131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bg-B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dirty="0"/>
          </a:p>
        </p:txBody>
      </p:sp>
      <p:sp>
        <p:nvSpPr>
          <p:cNvPr id="7" name="Date Placeholder 3"/>
          <p:cNvSpPr>
            <a:spLocks noGrp="1"/>
          </p:cNvSpPr>
          <p:nvPr>
            <p:ph type="dt" sz="half" idx="10"/>
          </p:nvPr>
        </p:nvSpPr>
        <p:spPr/>
        <p:txBody>
          <a:bodyPr/>
          <a:lstStyle>
            <a:lvl1pPr>
              <a:defRPr/>
            </a:lvl1pPr>
          </a:lstStyle>
          <a:p>
            <a:pPr>
              <a:defRPr/>
            </a:pPr>
            <a:fld id="{99CE1DF9-B6F2-4408-8B6B-4E420D6BAB40}" type="datetimeFigureOut">
              <a:rPr lang="bg-BG" smtClean="0"/>
              <a:pPr>
                <a:defRPr/>
              </a:pPr>
              <a:t>15.11.20 г.</a:t>
            </a:fld>
            <a:endParaRPr lang="bg-BG" dirty="0"/>
          </a:p>
        </p:txBody>
      </p:sp>
      <p:sp>
        <p:nvSpPr>
          <p:cNvPr id="8" name="Footer Placeholder 4"/>
          <p:cNvSpPr>
            <a:spLocks noGrp="1"/>
          </p:cNvSpPr>
          <p:nvPr>
            <p:ph type="ftr" sz="quarter" idx="11"/>
          </p:nvPr>
        </p:nvSpPr>
        <p:spPr/>
        <p:txBody>
          <a:bodyPr/>
          <a:lstStyle>
            <a:lvl1pPr>
              <a:defRPr/>
            </a:lvl1pPr>
          </a:lstStyle>
          <a:p>
            <a:pPr>
              <a:defRPr/>
            </a:pPr>
            <a:endParaRPr lang="bg-BG" dirty="0"/>
          </a:p>
        </p:txBody>
      </p:sp>
      <p:sp>
        <p:nvSpPr>
          <p:cNvPr id="9" name="Slide Number Placeholder 5"/>
          <p:cNvSpPr>
            <a:spLocks noGrp="1"/>
          </p:cNvSpPr>
          <p:nvPr>
            <p:ph type="sldNum" sz="quarter" idx="12"/>
          </p:nvPr>
        </p:nvSpPr>
        <p:spPr/>
        <p:txBody>
          <a:bodyPr/>
          <a:lstStyle>
            <a:lvl1pPr>
              <a:defRPr/>
            </a:lvl1pPr>
          </a:lstStyle>
          <a:p>
            <a:pPr>
              <a:defRPr/>
            </a:pPr>
            <a:fld id="{79BFF375-DB5D-41B7-8D26-99B65E284B4B}" type="slidenum">
              <a:rPr lang="bg-BG" smtClean="0"/>
              <a:pPr>
                <a:defRPr/>
              </a:pPr>
              <a:t>‹#›</a:t>
            </a:fld>
            <a:endParaRPr lang="bg-BG" dirty="0"/>
          </a:p>
        </p:txBody>
      </p:sp>
    </p:spTree>
    <p:extLst>
      <p:ext uri="{BB962C8B-B14F-4D97-AF65-F5344CB8AC3E}">
        <p14:creationId xmlns:p14="http://schemas.microsoft.com/office/powerpoint/2010/main" val="2325012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bg-BG" dirty="0"/>
          </a:p>
        </p:txBody>
      </p:sp>
      <p:sp>
        <p:nvSpPr>
          <p:cNvPr id="3"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5"/>
          <p:cNvSpPr>
            <a:spLocks noGrp="1"/>
          </p:cNvSpPr>
          <p:nvPr>
            <p:ph type="sldNum" sz="quarter" idx="12"/>
          </p:nvPr>
        </p:nvSpPr>
        <p:spPr/>
        <p:txBody>
          <a:bodyPr/>
          <a:lstStyle>
            <a:lvl1pPr>
              <a:defRPr/>
            </a:lvl1pPr>
          </a:lstStyle>
          <a:p>
            <a:fld id="{6F367604-F2DC-4C95-BDE6-D44963B509C0}"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16719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14A6B6D-0B69-4E6C-B0EE-732308356799}" type="datetimeFigureOut">
              <a:rPr lang="bg-BG" smtClean="0"/>
              <a:pPr>
                <a:defRPr/>
              </a:pPr>
              <a:t>15.11.20 г.</a:t>
            </a:fld>
            <a:endParaRPr lang="bg-BG" dirty="0"/>
          </a:p>
        </p:txBody>
      </p:sp>
      <p:sp>
        <p:nvSpPr>
          <p:cNvPr id="3" name="Footer Placeholder 4"/>
          <p:cNvSpPr>
            <a:spLocks noGrp="1"/>
          </p:cNvSpPr>
          <p:nvPr>
            <p:ph type="ftr" sz="quarter" idx="11"/>
          </p:nvPr>
        </p:nvSpPr>
        <p:spPr/>
        <p:txBody>
          <a:bodyPr/>
          <a:lstStyle>
            <a:lvl1pPr>
              <a:defRPr/>
            </a:lvl1pPr>
          </a:lstStyle>
          <a:p>
            <a:pPr>
              <a:defRPr/>
            </a:pPr>
            <a:endParaRPr lang="bg-BG" dirty="0"/>
          </a:p>
        </p:txBody>
      </p:sp>
      <p:sp>
        <p:nvSpPr>
          <p:cNvPr id="4" name="Slide Number Placeholder 5"/>
          <p:cNvSpPr>
            <a:spLocks noGrp="1"/>
          </p:cNvSpPr>
          <p:nvPr>
            <p:ph type="sldNum" sz="quarter" idx="12"/>
          </p:nvPr>
        </p:nvSpPr>
        <p:spPr/>
        <p:txBody>
          <a:bodyPr/>
          <a:lstStyle>
            <a:lvl1pPr>
              <a:defRPr/>
            </a:lvl1pPr>
          </a:lstStyle>
          <a:p>
            <a:pPr>
              <a:defRPr/>
            </a:pPr>
            <a:fld id="{84A42D28-6E23-48E8-8411-A7EB27459442}" type="slidenum">
              <a:rPr lang="bg-BG" smtClean="0"/>
              <a:pPr>
                <a:defRPr/>
              </a:pPr>
              <a:t>‹#›</a:t>
            </a:fld>
            <a:endParaRPr lang="bg-BG" dirty="0"/>
          </a:p>
        </p:txBody>
      </p:sp>
    </p:spTree>
    <p:extLst>
      <p:ext uri="{BB962C8B-B14F-4D97-AF65-F5344CB8AC3E}">
        <p14:creationId xmlns:p14="http://schemas.microsoft.com/office/powerpoint/2010/main" val="3592382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bg-BG"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F1C95A3-6C25-49E8-933B-B7AF0FA7187D}" type="datetimeFigureOut">
              <a:rPr lang="bg-BG" smtClean="0"/>
              <a:pPr>
                <a:defRPr/>
              </a:pPr>
              <a:t>15.11.20 г.</a:t>
            </a:fld>
            <a:endParaRPr lang="bg-BG" dirty="0"/>
          </a:p>
        </p:txBody>
      </p:sp>
      <p:sp>
        <p:nvSpPr>
          <p:cNvPr id="6" name="Footer Placeholder 4"/>
          <p:cNvSpPr>
            <a:spLocks noGrp="1"/>
          </p:cNvSpPr>
          <p:nvPr>
            <p:ph type="ftr" sz="quarter" idx="11"/>
          </p:nvPr>
        </p:nvSpPr>
        <p:spPr/>
        <p:txBody>
          <a:bodyPr/>
          <a:lstStyle>
            <a:lvl1pPr>
              <a:defRPr/>
            </a:lvl1pPr>
          </a:lstStyle>
          <a:p>
            <a:pPr>
              <a:defRPr/>
            </a:pPr>
            <a:endParaRPr lang="bg-BG" dirty="0"/>
          </a:p>
        </p:txBody>
      </p:sp>
      <p:sp>
        <p:nvSpPr>
          <p:cNvPr id="7" name="Slide Number Placeholder 5"/>
          <p:cNvSpPr>
            <a:spLocks noGrp="1"/>
          </p:cNvSpPr>
          <p:nvPr>
            <p:ph type="sldNum" sz="quarter" idx="12"/>
          </p:nvPr>
        </p:nvSpPr>
        <p:spPr/>
        <p:txBody>
          <a:bodyPr/>
          <a:lstStyle>
            <a:lvl1pPr>
              <a:defRPr/>
            </a:lvl1pPr>
          </a:lstStyle>
          <a:p>
            <a:pPr>
              <a:defRPr/>
            </a:pPr>
            <a:fld id="{C5AEA7B7-D3BE-4970-B700-E81DEDE244FF}" type="slidenum">
              <a:rPr lang="bg-BG" smtClean="0"/>
              <a:pPr>
                <a:defRPr/>
              </a:pPr>
              <a:t>‹#›</a:t>
            </a:fld>
            <a:endParaRPr lang="bg-BG" dirty="0"/>
          </a:p>
        </p:txBody>
      </p:sp>
    </p:spTree>
    <p:extLst>
      <p:ext uri="{BB962C8B-B14F-4D97-AF65-F5344CB8AC3E}">
        <p14:creationId xmlns:p14="http://schemas.microsoft.com/office/powerpoint/2010/main" val="374428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bg-BG"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bg-B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9C9D3EB-B0DF-4FD7-9E4A-530B7060F53B}" type="datetimeFigureOut">
              <a:rPr lang="bg-BG" smtClean="0"/>
              <a:pPr>
                <a:defRPr/>
              </a:pPr>
              <a:t>15.11.20 г.</a:t>
            </a:fld>
            <a:endParaRPr lang="bg-BG" dirty="0"/>
          </a:p>
        </p:txBody>
      </p:sp>
      <p:sp>
        <p:nvSpPr>
          <p:cNvPr id="6" name="Footer Placeholder 4"/>
          <p:cNvSpPr>
            <a:spLocks noGrp="1"/>
          </p:cNvSpPr>
          <p:nvPr>
            <p:ph type="ftr" sz="quarter" idx="11"/>
          </p:nvPr>
        </p:nvSpPr>
        <p:spPr/>
        <p:txBody>
          <a:bodyPr/>
          <a:lstStyle>
            <a:lvl1pPr>
              <a:defRPr/>
            </a:lvl1pPr>
          </a:lstStyle>
          <a:p>
            <a:pPr>
              <a:defRPr/>
            </a:pPr>
            <a:endParaRPr lang="bg-BG" dirty="0"/>
          </a:p>
        </p:txBody>
      </p:sp>
      <p:sp>
        <p:nvSpPr>
          <p:cNvPr id="7" name="Slide Number Placeholder 5"/>
          <p:cNvSpPr>
            <a:spLocks noGrp="1"/>
          </p:cNvSpPr>
          <p:nvPr>
            <p:ph type="sldNum" sz="quarter" idx="12"/>
          </p:nvPr>
        </p:nvSpPr>
        <p:spPr/>
        <p:txBody>
          <a:bodyPr/>
          <a:lstStyle>
            <a:lvl1pPr>
              <a:defRPr/>
            </a:lvl1pPr>
          </a:lstStyle>
          <a:p>
            <a:pPr>
              <a:defRPr/>
            </a:pPr>
            <a:fld id="{D13A03C0-DDC1-430D-98E1-27B7CC926369}" type="slidenum">
              <a:rPr lang="bg-BG" smtClean="0"/>
              <a:pPr>
                <a:defRPr/>
              </a:pPr>
              <a:t>‹#›</a:t>
            </a:fld>
            <a:endParaRPr lang="bg-BG" dirty="0"/>
          </a:p>
        </p:txBody>
      </p:sp>
    </p:spTree>
    <p:extLst>
      <p:ext uri="{BB962C8B-B14F-4D97-AF65-F5344CB8AC3E}">
        <p14:creationId xmlns:p14="http://schemas.microsoft.com/office/powerpoint/2010/main" val="349479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bg-BG"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1D3E1D1-926C-4CDA-8A84-301132EAC6D6}" type="datetimeFigureOut">
              <a:rPr lang="bg-BG" smtClean="0"/>
              <a:pPr>
                <a:defRPr/>
              </a:pPr>
              <a:t>15.11.20 г.</a:t>
            </a:fld>
            <a:endParaRPr lang="bg-BG"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bg-BG"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5D4A178-5E16-4075-BEB5-276E0D35FC2A}" type="slidenum">
              <a:rPr lang="bg-BG" smtClean="0"/>
              <a:pPr>
                <a:defRPr/>
              </a:pPr>
              <a:t>‹#›</a:t>
            </a:fld>
            <a:endParaRPr lang="bg-BG" dirty="0"/>
          </a:p>
        </p:txBody>
      </p:sp>
    </p:spTree>
    <p:extLst>
      <p:ext uri="{BB962C8B-B14F-4D97-AF65-F5344CB8AC3E}">
        <p14:creationId xmlns:p14="http://schemas.microsoft.com/office/powerpoint/2010/main" val="10528251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5.tiff"/><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hyperlink" Target="https://www.youtube.com/watch?v=4QH-D4_FK18&amp;t=28s" TargetMode="Externa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tiff"/></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3.emf"/><Relationship Id="rId4" Type="http://schemas.openxmlformats.org/officeDocument/2006/relationships/package" Target="../embeddings/Microsoft_Excel_Worksheet.xlsx"/></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png"/><Relationship Id="rId9" Type="http://schemas.microsoft.com/office/2007/relationships/diagramDrawing" Target="../diagrams/drawing2.xml"/></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12"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Layout" Target="../diagrams/layout3.xml"/><Relationship Id="rId11" Type="http://schemas.openxmlformats.org/officeDocument/2006/relationships/image" Target="../media/image25.png"/><Relationship Id="rId5" Type="http://schemas.openxmlformats.org/officeDocument/2006/relationships/diagramData" Target="../diagrams/data3.xml"/><Relationship Id="rId10" Type="http://schemas.openxmlformats.org/officeDocument/2006/relationships/image" Target="../media/image24.png"/><Relationship Id="rId4" Type="http://schemas.openxmlformats.org/officeDocument/2006/relationships/image" Target="../media/image4.png"/><Relationship Id="rId9" Type="http://schemas.microsoft.com/office/2007/relationships/diagramDrawing" Target="../diagrams/drawing3.xml"/></Relationships>
</file>

<file path=ppt/slides/_rels/slide3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8.png"/><Relationship Id="rId9" Type="http://schemas.openxmlformats.org/officeDocument/2006/relationships/image" Target="../media/image31.png"/></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jpeg"/><Relationship Id="rId7"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7.gif"/><Relationship Id="rId7"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3.pn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jpeg"/></Relationships>
</file>

<file path=ppt/slides/_rels/slide4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5.jpg"/><Relationship Id="rId7"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7.png"/><Relationship Id="rId5" Type="http://schemas.microsoft.com/office/2007/relationships/hdphoto" Target="../media/hdphoto2.wdp"/><Relationship Id="rId4" Type="http://schemas.openxmlformats.org/officeDocument/2006/relationships/image" Target="../media/image56.png"/><Relationship Id="rId9" Type="http://schemas.openxmlformats.org/officeDocument/2006/relationships/image" Target="../media/image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9.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VERSLIDE.jpg"/>
          <p:cNvPicPr>
            <a:picLocks noChangeAspect="1"/>
          </p:cNvPicPr>
          <p:nvPr/>
        </p:nvPicPr>
        <p:blipFill rotWithShape="1">
          <a:blip r:embed="rId3" cstate="print">
            <a:extLst>
              <a:ext uri="{28A0092B-C50C-407E-A947-70E740481C1C}">
                <a14:useLocalDpi xmlns:a14="http://schemas.microsoft.com/office/drawing/2010/main" val="0"/>
              </a:ext>
            </a:extLst>
          </a:blip>
          <a:srcRect l="29300" t="31648" r="2533" b="25852"/>
          <a:stretch/>
        </p:blipFill>
        <p:spPr>
          <a:xfrm>
            <a:off x="1409788" y="2346277"/>
            <a:ext cx="6326658" cy="3048001"/>
          </a:xfrm>
          <a:prstGeom prst="rect">
            <a:avLst/>
          </a:prstGeom>
          <a:effectLst>
            <a:outerShdw blurRad="63500" sx="102000" sy="102000" algn="ctr" rotWithShape="0">
              <a:prstClr val="black">
                <a:alpha val="40000"/>
              </a:prstClr>
            </a:outerShdw>
          </a:effectLst>
        </p:spPr>
      </p:pic>
      <p:grpSp>
        <p:nvGrpSpPr>
          <p:cNvPr id="9" name="Group 8"/>
          <p:cNvGrpSpPr/>
          <p:nvPr/>
        </p:nvGrpSpPr>
        <p:grpSpPr>
          <a:xfrm>
            <a:off x="972064" y="86915"/>
            <a:ext cx="7158680" cy="1946932"/>
            <a:chOff x="1592553" y="1505724"/>
            <a:chExt cx="5725498" cy="2516150"/>
          </a:xfrm>
        </p:grpSpPr>
        <p:sp>
          <p:nvSpPr>
            <p:cNvPr id="10" name="Rounded Rectangle 9"/>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Regional Center for Nuclear </a:t>
              </a:r>
            </a:p>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Education &amp; Training</a:t>
              </a:r>
            </a:p>
            <a:p>
              <a:pPr algn="ctr" fontAlgn="auto">
                <a:spcBef>
                  <a:spcPts val="0"/>
                </a:spcBef>
                <a:spcAft>
                  <a:spcPts val="0"/>
                </a:spcAft>
                <a:defRPr/>
              </a:pPr>
              <a:r>
                <a:rPr lang="en-US" sz="3200" b="1" dirty="0">
                  <a:solidFill>
                    <a:srgbClr val="FFC000"/>
                  </a:solidFill>
                  <a:effectLst>
                    <a:outerShdw blurRad="38100" dist="38100" dir="2700000" algn="tl">
                      <a:srgbClr val="000000">
                        <a:alpha val="43137"/>
                      </a:srgbClr>
                    </a:outerShdw>
                  </a:effectLst>
                  <a:latin typeface="Bradley Hand ITC" panose="03070402050302030203" pitchFamily="66" charset="0"/>
                </a:rPr>
                <a:t>Summary - 2020</a:t>
              </a:r>
            </a:p>
          </p:txBody>
        </p:sp>
        <p:pic>
          <p:nvPicPr>
            <p:cNvPr id="11"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 descr="D:\For You\shado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6" name="Group 15"/>
          <p:cNvGrpSpPr/>
          <p:nvPr/>
        </p:nvGrpSpPr>
        <p:grpSpPr>
          <a:xfrm>
            <a:off x="1599258" y="5593493"/>
            <a:ext cx="3849978" cy="1139910"/>
            <a:chOff x="2105978" y="5544065"/>
            <a:chExt cx="3849978" cy="113991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5978" y="5544065"/>
              <a:ext cx="1609285" cy="1139910"/>
            </a:xfrm>
            <a:prstGeom prst="rect">
              <a:avLst/>
            </a:prstGeom>
          </p:spPr>
        </p:pic>
        <p:sp>
          <p:nvSpPr>
            <p:cNvPr id="15" name="TextBox 14"/>
            <p:cNvSpPr txBox="1"/>
            <p:nvPr/>
          </p:nvSpPr>
          <p:spPr>
            <a:xfrm>
              <a:off x="3649361" y="5929354"/>
              <a:ext cx="2306595" cy="369332"/>
            </a:xfrm>
            <a:prstGeom prst="rect">
              <a:avLst/>
            </a:prstGeom>
            <a:noFill/>
          </p:spPr>
          <p:txBody>
            <a:bodyPr wrap="square" rtlCol="0">
              <a:spAutoFit/>
            </a:bodyPr>
            <a:lstStyle/>
            <a:p>
              <a:r>
                <a:rPr lang="en-US" dirty="0">
                  <a:solidFill>
                    <a:schemeClr val="bg1">
                      <a:lumMod val="65000"/>
                    </a:schemeClr>
                  </a:solidFill>
                </a:rPr>
                <a:t>| www.GoNuke.org</a:t>
              </a:r>
            </a:p>
          </p:txBody>
        </p:sp>
      </p:gr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4744" y="5706709"/>
            <a:ext cx="1211702" cy="913478"/>
          </a:xfrm>
          <a:prstGeom prst="rect">
            <a:avLst/>
          </a:prstGeom>
        </p:spPr>
      </p:pic>
    </p:spTree>
    <p:extLst>
      <p:ext uri="{BB962C8B-B14F-4D97-AF65-F5344CB8AC3E}">
        <p14:creationId xmlns:p14="http://schemas.microsoft.com/office/powerpoint/2010/main" val="2340818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grpSp>
        <p:nvGrpSpPr>
          <p:cNvPr id="15" name="Group 14"/>
          <p:cNvGrpSpPr/>
          <p:nvPr/>
        </p:nvGrpSpPr>
        <p:grpSpPr>
          <a:xfrm>
            <a:off x="972064" y="86915"/>
            <a:ext cx="7158680" cy="903685"/>
            <a:chOff x="1592553" y="1505724"/>
            <a:chExt cx="5725498" cy="2516150"/>
          </a:xfrm>
        </p:grpSpPr>
        <p:sp>
          <p:nvSpPr>
            <p:cNvPr id="16" name="Rounded Rectangle 15"/>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IRSC Accolades &amp; Support</a:t>
              </a:r>
              <a:endParaRPr lang="en-US" sz="1600" b="1" dirty="0">
                <a:solidFill>
                  <a:schemeClr val="bg1"/>
                </a:solidFill>
              </a:endParaRPr>
            </a:p>
          </p:txBody>
        </p:sp>
        <p:pic>
          <p:nvPicPr>
            <p:cNvPr id="17"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050" name="Picture 2">
            <a:extLst>
              <a:ext uri="{FF2B5EF4-FFF2-40B4-BE49-F238E27FC236}">
                <a16:creationId xmlns:a16="http://schemas.microsoft.com/office/drawing/2014/main" id="{2C28215A-7FB4-4543-BCB4-0B70274A16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20"/>
          <a:stretch/>
        </p:blipFill>
        <p:spPr bwMode="auto">
          <a:xfrm>
            <a:off x="514350" y="1363416"/>
            <a:ext cx="7904852" cy="5174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568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96778" y="1981617"/>
            <a:ext cx="7158680" cy="1946932"/>
            <a:chOff x="1592553" y="1505724"/>
            <a:chExt cx="5725498" cy="2516150"/>
          </a:xfrm>
        </p:grpSpPr>
        <p:sp>
          <p:nvSpPr>
            <p:cNvPr id="5" name="Rounded Rectangle 4"/>
            <p:cNvSpPr/>
            <p:nvPr/>
          </p:nvSpPr>
          <p:spPr>
            <a:xfrm>
              <a:off x="1627285" y="1665840"/>
              <a:ext cx="5690766" cy="2195920"/>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COVID-19 Response</a:t>
              </a:r>
              <a:endParaRPr lang="en-US" sz="3200" b="1" dirty="0">
                <a:solidFill>
                  <a:srgbClr val="FFC000"/>
                </a:solidFill>
                <a:effectLst>
                  <a:outerShdw blurRad="38100" dist="38100" dir="2700000" algn="tl">
                    <a:srgbClr val="000000">
                      <a:alpha val="43137"/>
                    </a:srgbClr>
                  </a:outerShdw>
                </a:effectLst>
                <a:latin typeface="Bradley Hand ITC" panose="03070402050302030203" pitchFamily="66" charset="0"/>
              </a:endParaRPr>
            </a:p>
          </p:txBody>
        </p:sp>
        <p:pic>
          <p:nvPicPr>
            <p:cNvPr id="6"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95135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grpSp>
        <p:nvGrpSpPr>
          <p:cNvPr id="10" name="Group 9"/>
          <p:cNvGrpSpPr/>
          <p:nvPr/>
        </p:nvGrpSpPr>
        <p:grpSpPr>
          <a:xfrm>
            <a:off x="1145058" y="86915"/>
            <a:ext cx="7158680" cy="903685"/>
            <a:chOff x="1592553" y="1505724"/>
            <a:chExt cx="5725498" cy="2516150"/>
          </a:xfrm>
        </p:grpSpPr>
        <p:sp>
          <p:nvSpPr>
            <p:cNvPr id="11" name="Rounded Rectangle 10"/>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200" b="1" dirty="0">
                <a:solidFill>
                  <a:schemeClr val="bg1"/>
                </a:solidFill>
                <a:effectLst>
                  <a:outerShdw blurRad="38100" dist="38100" dir="2700000" algn="tl">
                    <a:srgbClr val="000000">
                      <a:alpha val="43137"/>
                    </a:srgbClr>
                  </a:outerShdw>
                </a:effectLst>
              </a:endParaRPr>
            </a:p>
          </p:txBody>
        </p:sp>
        <p:pic>
          <p:nvPicPr>
            <p:cNvPr id="12"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 name="Rectangle 6">
            <a:extLst>
              <a:ext uri="{FF2B5EF4-FFF2-40B4-BE49-F238E27FC236}">
                <a16:creationId xmlns:a16="http://schemas.microsoft.com/office/drawing/2014/main" id="{9736935E-B6C8-1745-A216-3DF664A9BCD5}"/>
              </a:ext>
            </a:extLst>
          </p:cNvPr>
          <p:cNvSpPr/>
          <p:nvPr/>
        </p:nvSpPr>
        <p:spPr>
          <a:xfrm>
            <a:off x="492016" y="1716261"/>
            <a:ext cx="8270983" cy="4524315"/>
          </a:xfrm>
          <a:prstGeom prst="rect">
            <a:avLst/>
          </a:prstGeom>
        </p:spPr>
        <p:txBody>
          <a:bodyPr wrap="square">
            <a:spAutoFit/>
          </a:bodyPr>
          <a:lstStyle/>
          <a:p>
            <a:pPr marL="285750" indent="-285750">
              <a:buFont typeface="Arial" panose="020B0604020202020204" pitchFamily="34" charset="0"/>
              <a:buChar char="•"/>
            </a:pPr>
            <a:r>
              <a:rPr lang="en-US" sz="2400" b="1" dirty="0">
                <a:ln>
                  <a:solidFill>
                    <a:schemeClr val="tx1">
                      <a:alpha val="25000"/>
                    </a:schemeClr>
                  </a:solidFill>
                </a:ln>
                <a:latin typeface="Times New Roman" charset="0"/>
                <a:ea typeface="Times New Roman" charset="0"/>
                <a:cs typeface="Times New Roman" charset="0"/>
              </a:rPr>
              <a:t>Enrollment was ~ 24 - 48 FT students per school</a:t>
            </a:r>
          </a:p>
          <a:p>
            <a:pPr marL="285750" indent="-285750">
              <a:buFont typeface="Arial" panose="020B0604020202020204" pitchFamily="34" charset="0"/>
              <a:buChar char="•"/>
            </a:pPr>
            <a:endParaRPr lang="en-US" sz="2400" b="1" dirty="0">
              <a:ln>
                <a:solidFill>
                  <a:schemeClr val="tx1">
                    <a:alpha val="25000"/>
                  </a:schemeClr>
                </a:solidFill>
              </a:ln>
              <a:latin typeface="Times New Roman" charset="0"/>
              <a:ea typeface="Times New Roman" charset="0"/>
              <a:cs typeface="Times New Roman" charset="0"/>
            </a:endParaRPr>
          </a:p>
          <a:p>
            <a:pPr marL="285750" indent="-285750">
              <a:buFont typeface="Arial" panose="020B0604020202020204" pitchFamily="34" charset="0"/>
              <a:buChar char="•"/>
            </a:pPr>
            <a:r>
              <a:rPr lang="en-US" sz="2400" b="1" dirty="0">
                <a:ln>
                  <a:solidFill>
                    <a:schemeClr val="tx1">
                      <a:alpha val="25000"/>
                    </a:schemeClr>
                  </a:solidFill>
                </a:ln>
                <a:latin typeface="Times New Roman" charset="0"/>
                <a:ea typeface="Times New Roman" charset="0"/>
                <a:cs typeface="Times New Roman" charset="0"/>
              </a:rPr>
              <a:t>80% in-person</a:t>
            </a:r>
          </a:p>
          <a:p>
            <a:pPr marL="285750" indent="-285750">
              <a:buFont typeface="Arial" panose="020B0604020202020204" pitchFamily="34" charset="0"/>
              <a:buChar char="•"/>
            </a:pPr>
            <a:endParaRPr lang="en-US" sz="2400" b="1" dirty="0">
              <a:ln>
                <a:solidFill>
                  <a:schemeClr val="tx1">
                    <a:alpha val="25000"/>
                  </a:schemeClr>
                </a:solidFill>
              </a:ln>
              <a:latin typeface="Times New Roman" charset="0"/>
              <a:ea typeface="Times New Roman" charset="0"/>
              <a:cs typeface="Times New Roman" charset="0"/>
            </a:endParaRPr>
          </a:p>
          <a:p>
            <a:pPr marL="285750" indent="-285750">
              <a:buFont typeface="Arial" panose="020B0604020202020204" pitchFamily="34" charset="0"/>
              <a:buChar char="•"/>
            </a:pPr>
            <a:r>
              <a:rPr lang="en-US" sz="2400" b="1" dirty="0">
                <a:ln>
                  <a:solidFill>
                    <a:schemeClr val="tx1">
                      <a:alpha val="25000"/>
                    </a:schemeClr>
                  </a:solidFill>
                </a:ln>
                <a:latin typeface="Times New Roman" charset="0"/>
                <a:ea typeface="Times New Roman" charset="0"/>
                <a:cs typeface="Times New Roman" charset="0"/>
              </a:rPr>
              <a:t>~ 50% Hands on &amp; 50% Lecture</a:t>
            </a:r>
          </a:p>
          <a:p>
            <a:pPr marL="285750" indent="-285750">
              <a:buFont typeface="Arial" panose="020B0604020202020204" pitchFamily="34" charset="0"/>
              <a:buChar char="•"/>
            </a:pPr>
            <a:endParaRPr lang="en-US" sz="2400" b="1" dirty="0">
              <a:ln>
                <a:solidFill>
                  <a:schemeClr val="tx1">
                    <a:alpha val="25000"/>
                  </a:schemeClr>
                </a:solidFill>
              </a:ln>
              <a:latin typeface="Times New Roman" charset="0"/>
              <a:ea typeface="Times New Roman" charset="0"/>
              <a:cs typeface="Times New Roman" charset="0"/>
            </a:endParaRPr>
          </a:p>
          <a:p>
            <a:pPr marL="285750" indent="-285750">
              <a:buFont typeface="Arial" panose="020B0604020202020204" pitchFamily="34" charset="0"/>
              <a:buChar char="•"/>
            </a:pPr>
            <a:r>
              <a:rPr lang="en-US" sz="2400" b="1" dirty="0">
                <a:ln>
                  <a:solidFill>
                    <a:schemeClr val="tx1">
                      <a:alpha val="25000"/>
                    </a:schemeClr>
                  </a:solidFill>
                </a:ln>
                <a:latin typeface="Times New Roman" charset="0"/>
                <a:ea typeface="Times New Roman" charset="0"/>
                <a:cs typeface="Times New Roman" charset="0"/>
              </a:rPr>
              <a:t>Embedded Industry Certifications </a:t>
            </a:r>
          </a:p>
          <a:p>
            <a:pPr marL="285750" indent="-285750">
              <a:buFont typeface="Arial" panose="020B0604020202020204" pitchFamily="34" charset="0"/>
              <a:buChar char="•"/>
            </a:pPr>
            <a:endParaRPr lang="en-US" sz="2400" b="1" dirty="0">
              <a:ln>
                <a:solidFill>
                  <a:schemeClr val="tx1">
                    <a:alpha val="25000"/>
                  </a:schemeClr>
                </a:solidFill>
              </a:ln>
              <a:latin typeface="Times New Roman" charset="0"/>
              <a:ea typeface="Times New Roman" charset="0"/>
              <a:cs typeface="Times New Roman" charset="0"/>
            </a:endParaRPr>
          </a:p>
          <a:p>
            <a:pPr marL="285750" indent="-285750">
              <a:buFont typeface="Arial" panose="020B0604020202020204" pitchFamily="34" charset="0"/>
              <a:buChar char="•"/>
            </a:pPr>
            <a:r>
              <a:rPr lang="en-US" sz="2400" b="1" dirty="0">
                <a:ln>
                  <a:solidFill>
                    <a:schemeClr val="tx1">
                      <a:alpha val="25000"/>
                    </a:schemeClr>
                  </a:solidFill>
                </a:ln>
                <a:latin typeface="Times New Roman" charset="0"/>
                <a:ea typeface="Times New Roman" charset="0"/>
                <a:cs typeface="Times New Roman" charset="0"/>
              </a:rPr>
              <a:t>Summer Internships</a:t>
            </a:r>
          </a:p>
          <a:p>
            <a:pPr marL="285750" indent="-285750">
              <a:buFont typeface="Arial" panose="020B0604020202020204" pitchFamily="34" charset="0"/>
              <a:buChar char="•"/>
            </a:pPr>
            <a:endParaRPr lang="en-US" sz="2400" b="1" dirty="0">
              <a:ln>
                <a:solidFill>
                  <a:schemeClr val="tx1">
                    <a:alpha val="25000"/>
                  </a:schemeClr>
                </a:solidFill>
              </a:ln>
              <a:latin typeface="Times New Roman" charset="0"/>
              <a:ea typeface="Times New Roman" charset="0"/>
              <a:cs typeface="Times New Roman" charset="0"/>
            </a:endParaRPr>
          </a:p>
          <a:p>
            <a:pPr marL="285750" indent="-285750">
              <a:buFont typeface="Arial" panose="020B0604020202020204" pitchFamily="34" charset="0"/>
              <a:buChar char="•"/>
            </a:pPr>
            <a:r>
              <a:rPr lang="en-US" sz="2400" b="1" dirty="0">
                <a:ln>
                  <a:solidFill>
                    <a:schemeClr val="tx1">
                      <a:alpha val="25000"/>
                    </a:schemeClr>
                  </a:solidFill>
                </a:ln>
                <a:latin typeface="Times New Roman" charset="0"/>
                <a:ea typeface="Times New Roman" charset="0"/>
                <a:cs typeface="Times New Roman" charset="0"/>
              </a:rPr>
              <a:t>Direct Outreach &amp; Recruiting</a:t>
            </a:r>
          </a:p>
          <a:p>
            <a:pPr marL="285750" indent="-285750">
              <a:buFont typeface="Arial" panose="020B0604020202020204" pitchFamily="34" charset="0"/>
              <a:buChar char="•"/>
            </a:pPr>
            <a:endParaRPr lang="en-US" sz="2400" b="1" dirty="0">
              <a:ln>
                <a:solidFill>
                  <a:schemeClr val="tx1">
                    <a:alpha val="25000"/>
                  </a:schemeClr>
                </a:solidFill>
              </a:ln>
              <a:latin typeface="Times New Roman" charset="0"/>
              <a:ea typeface="Times New Roman" charset="0"/>
              <a:cs typeface="Times New Roman" charset="0"/>
            </a:endParaRPr>
          </a:p>
        </p:txBody>
      </p:sp>
      <p:sp>
        <p:nvSpPr>
          <p:cNvPr id="9" name="ARISTOCRAT TECHNOLOGIES">
            <a:extLst>
              <a:ext uri="{FF2B5EF4-FFF2-40B4-BE49-F238E27FC236}">
                <a16:creationId xmlns:a16="http://schemas.microsoft.com/office/drawing/2014/main" id="{BED6E220-7E0B-2347-B01A-585D57134983}"/>
              </a:ext>
            </a:extLst>
          </p:cNvPr>
          <p:cNvSpPr txBox="1"/>
          <p:nvPr/>
        </p:nvSpPr>
        <p:spPr>
          <a:xfrm>
            <a:off x="1652803" y="120341"/>
            <a:ext cx="6186616" cy="882502"/>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nchorCtr="1">
            <a:normAutofit/>
          </a:bodyPr>
          <a:lstStyle>
            <a:lvl1pPr defTabSz="558202">
              <a:lnSpc>
                <a:spcPct val="80000"/>
              </a:lnSpc>
              <a:spcBef>
                <a:spcPts val="0"/>
              </a:spcBef>
              <a:defRPr sz="8400">
                <a:solidFill>
                  <a:srgbClr val="626565"/>
                </a:solidFill>
                <a:latin typeface="DINOT"/>
                <a:ea typeface="DINOT"/>
                <a:cs typeface="DINOT"/>
                <a:sym typeface="DINOT"/>
              </a:defRPr>
            </a:lvl1pPr>
          </a:lstStyle>
          <a:p>
            <a:pPr algn="ctr">
              <a:defRPr/>
            </a:pPr>
            <a:r>
              <a:rPr lang="en-US" sz="2400" b="1" dirty="0">
                <a:solidFill>
                  <a:schemeClr val="bg1"/>
                </a:solidFill>
                <a:effectLst>
                  <a:outerShdw blurRad="38100" dist="38100" dir="2700000" algn="tl">
                    <a:srgbClr val="000000">
                      <a:alpha val="43137"/>
                    </a:srgbClr>
                  </a:outerShdw>
                </a:effectLst>
              </a:rPr>
              <a:t>Common Program Details – Pre COVID-19</a:t>
            </a:r>
          </a:p>
        </p:txBody>
      </p:sp>
    </p:spTree>
    <p:extLst>
      <p:ext uri="{BB962C8B-B14F-4D97-AF65-F5344CB8AC3E}">
        <p14:creationId xmlns:p14="http://schemas.microsoft.com/office/powerpoint/2010/main" val="2079794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grpSp>
        <p:nvGrpSpPr>
          <p:cNvPr id="10" name="Group 9"/>
          <p:cNvGrpSpPr/>
          <p:nvPr/>
        </p:nvGrpSpPr>
        <p:grpSpPr>
          <a:xfrm>
            <a:off x="1145058" y="86915"/>
            <a:ext cx="7158680" cy="903685"/>
            <a:chOff x="1592553" y="1505724"/>
            <a:chExt cx="5725498" cy="2516150"/>
          </a:xfrm>
        </p:grpSpPr>
        <p:sp>
          <p:nvSpPr>
            <p:cNvPr id="11" name="Rounded Rectangle 10"/>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200" b="1" dirty="0">
                <a:solidFill>
                  <a:schemeClr val="bg1"/>
                </a:solidFill>
                <a:effectLst>
                  <a:outerShdw blurRad="38100" dist="38100" dir="2700000" algn="tl">
                    <a:srgbClr val="000000">
                      <a:alpha val="43137"/>
                    </a:srgbClr>
                  </a:outerShdw>
                </a:effectLst>
              </a:endParaRPr>
            </a:p>
          </p:txBody>
        </p:sp>
        <p:pic>
          <p:nvPicPr>
            <p:cNvPr id="12"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 name="ARISTOCRAT TECHNOLOGIES">
            <a:extLst>
              <a:ext uri="{FF2B5EF4-FFF2-40B4-BE49-F238E27FC236}">
                <a16:creationId xmlns:a16="http://schemas.microsoft.com/office/drawing/2014/main" id="{BED6E220-7E0B-2347-B01A-585D57134983}"/>
              </a:ext>
            </a:extLst>
          </p:cNvPr>
          <p:cNvSpPr txBox="1"/>
          <p:nvPr/>
        </p:nvSpPr>
        <p:spPr>
          <a:xfrm>
            <a:off x="1652803" y="120341"/>
            <a:ext cx="6186616" cy="882502"/>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nchorCtr="1">
            <a:normAutofit/>
          </a:bodyPr>
          <a:lstStyle>
            <a:lvl1pPr defTabSz="558202">
              <a:lnSpc>
                <a:spcPct val="80000"/>
              </a:lnSpc>
              <a:spcBef>
                <a:spcPts val="0"/>
              </a:spcBef>
              <a:defRPr sz="8400">
                <a:solidFill>
                  <a:srgbClr val="626565"/>
                </a:solidFill>
                <a:latin typeface="DINOT"/>
                <a:ea typeface="DINOT"/>
                <a:cs typeface="DINOT"/>
                <a:sym typeface="DINOT"/>
              </a:defRPr>
            </a:lvl1pPr>
          </a:lstStyle>
          <a:p>
            <a:pPr algn="ctr">
              <a:defRPr/>
            </a:pPr>
            <a:r>
              <a:rPr lang="en-US" sz="2400" b="1" dirty="0">
                <a:solidFill>
                  <a:schemeClr val="bg1"/>
                </a:solidFill>
                <a:effectLst>
                  <a:outerShdw blurRad="38100" dist="38100" dir="2700000" algn="tl">
                    <a:srgbClr val="000000">
                      <a:alpha val="43137"/>
                    </a:srgbClr>
                  </a:outerShdw>
                </a:effectLst>
              </a:rPr>
              <a:t>Available Resources Thanks to ATE/ATE Culture</a:t>
            </a:r>
          </a:p>
        </p:txBody>
      </p:sp>
      <p:sp>
        <p:nvSpPr>
          <p:cNvPr id="13" name="TextBox 12">
            <a:extLst>
              <a:ext uri="{FF2B5EF4-FFF2-40B4-BE49-F238E27FC236}">
                <a16:creationId xmlns:a16="http://schemas.microsoft.com/office/drawing/2014/main" id="{93AC23DF-A3D8-0441-8A9F-0E12E19A9825}"/>
              </a:ext>
            </a:extLst>
          </p:cNvPr>
          <p:cNvSpPr txBox="1"/>
          <p:nvPr/>
        </p:nvSpPr>
        <p:spPr>
          <a:xfrm>
            <a:off x="4398149" y="1956824"/>
            <a:ext cx="5640224" cy="3970318"/>
          </a:xfrm>
          <a:prstGeom prst="rect">
            <a:avLst/>
          </a:prstGeom>
          <a:noFill/>
        </p:spPr>
        <p:txBody>
          <a:bodyPr wrap="square" rtlCol="0">
            <a:spAutoFit/>
          </a:bodyPr>
          <a:lstStyle/>
          <a:p>
            <a:pPr marL="285750" indent="-285750">
              <a:buFont typeface="Arial" panose="020B0604020202020204" pitchFamily="34" charset="0"/>
              <a:buChar char="•"/>
            </a:pPr>
            <a:r>
              <a:rPr lang="en-US" sz="3200" b="1" dirty="0"/>
              <a:t>Network</a:t>
            </a:r>
          </a:p>
          <a:p>
            <a:pPr marL="285750" indent="-285750">
              <a:buFont typeface="Arial" panose="020B0604020202020204" pitchFamily="34" charset="0"/>
              <a:buChar char="•"/>
            </a:pPr>
            <a:endParaRPr lang="en-US" sz="3200" b="1" dirty="0"/>
          </a:p>
          <a:p>
            <a:pPr marL="285750" indent="-285750">
              <a:buFont typeface="Arial" panose="020B0604020202020204" pitchFamily="34" charset="0"/>
              <a:buChar char="•"/>
            </a:pPr>
            <a:r>
              <a:rPr lang="en-US" sz="3200" b="1" dirty="0"/>
              <a:t>Tons of Online Resources</a:t>
            </a:r>
          </a:p>
          <a:p>
            <a:pPr marL="285750" indent="-285750">
              <a:buFont typeface="Arial" panose="020B0604020202020204" pitchFamily="34" charset="0"/>
              <a:buChar char="•"/>
            </a:pPr>
            <a:endParaRPr lang="en-US" sz="3200" b="1" dirty="0"/>
          </a:p>
          <a:p>
            <a:pPr marL="285750" indent="-285750">
              <a:buFont typeface="Arial" panose="020B0604020202020204" pitchFamily="34" charset="0"/>
              <a:buChar char="•"/>
            </a:pPr>
            <a:r>
              <a:rPr lang="en-US" sz="3200" b="1" dirty="0"/>
              <a:t>Dynamic Personnel</a:t>
            </a:r>
          </a:p>
          <a:p>
            <a:pPr marL="285750" indent="-285750">
              <a:buFont typeface="Arial" panose="020B0604020202020204" pitchFamily="34" charset="0"/>
              <a:buChar char="•"/>
            </a:pPr>
            <a:endParaRPr lang="en-US" sz="3200" b="1" dirty="0"/>
          </a:p>
          <a:p>
            <a:pPr marL="285750" indent="-285750">
              <a:buFont typeface="Arial" panose="020B0604020202020204" pitchFamily="34" charset="0"/>
              <a:buChar char="•"/>
            </a:pPr>
            <a:r>
              <a:rPr lang="en-US" sz="3200" b="1" dirty="0"/>
              <a:t>Dynamic Budgets</a:t>
            </a:r>
          </a:p>
          <a:p>
            <a:endParaRPr lang="en-US" sz="2800" dirty="0"/>
          </a:p>
        </p:txBody>
      </p:sp>
      <p:pic>
        <p:nvPicPr>
          <p:cNvPr id="14" name="Picture 13">
            <a:extLst>
              <a:ext uri="{FF2B5EF4-FFF2-40B4-BE49-F238E27FC236}">
                <a16:creationId xmlns:a16="http://schemas.microsoft.com/office/drawing/2014/main" id="{C14CE25C-D204-7547-AB48-820A6F595F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8158" y="1259929"/>
            <a:ext cx="4626801" cy="5143500"/>
          </a:xfrm>
          <a:prstGeom prst="rect">
            <a:avLst/>
          </a:prstGeom>
        </p:spPr>
      </p:pic>
    </p:spTree>
    <p:extLst>
      <p:ext uri="{BB962C8B-B14F-4D97-AF65-F5344CB8AC3E}">
        <p14:creationId xmlns:p14="http://schemas.microsoft.com/office/powerpoint/2010/main" val="1097611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grpSp>
        <p:nvGrpSpPr>
          <p:cNvPr id="10" name="Group 9"/>
          <p:cNvGrpSpPr/>
          <p:nvPr/>
        </p:nvGrpSpPr>
        <p:grpSpPr>
          <a:xfrm>
            <a:off x="1145058" y="86915"/>
            <a:ext cx="7158680" cy="903685"/>
            <a:chOff x="1592553" y="1505724"/>
            <a:chExt cx="5725498" cy="2516150"/>
          </a:xfrm>
        </p:grpSpPr>
        <p:sp>
          <p:nvSpPr>
            <p:cNvPr id="11" name="Rounded Rectangle 10"/>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200" b="1" dirty="0">
                <a:solidFill>
                  <a:schemeClr val="bg1"/>
                </a:solidFill>
                <a:effectLst>
                  <a:outerShdw blurRad="38100" dist="38100" dir="2700000" algn="tl">
                    <a:srgbClr val="000000">
                      <a:alpha val="43137"/>
                    </a:srgbClr>
                  </a:outerShdw>
                </a:effectLst>
              </a:endParaRPr>
            </a:p>
          </p:txBody>
        </p:sp>
        <p:pic>
          <p:nvPicPr>
            <p:cNvPr id="12"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 name="ARISTOCRAT TECHNOLOGIES">
            <a:extLst>
              <a:ext uri="{FF2B5EF4-FFF2-40B4-BE49-F238E27FC236}">
                <a16:creationId xmlns:a16="http://schemas.microsoft.com/office/drawing/2014/main" id="{BED6E220-7E0B-2347-B01A-585D57134983}"/>
              </a:ext>
            </a:extLst>
          </p:cNvPr>
          <p:cNvSpPr txBox="1"/>
          <p:nvPr/>
        </p:nvSpPr>
        <p:spPr>
          <a:xfrm>
            <a:off x="1652803" y="120341"/>
            <a:ext cx="6186616" cy="882502"/>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nchorCtr="1">
            <a:normAutofit/>
          </a:bodyPr>
          <a:lstStyle>
            <a:lvl1pPr defTabSz="558202">
              <a:lnSpc>
                <a:spcPct val="80000"/>
              </a:lnSpc>
              <a:spcBef>
                <a:spcPts val="0"/>
              </a:spcBef>
              <a:defRPr sz="8400">
                <a:solidFill>
                  <a:srgbClr val="626565"/>
                </a:solidFill>
                <a:latin typeface="DINOT"/>
                <a:ea typeface="DINOT"/>
                <a:cs typeface="DINOT"/>
                <a:sym typeface="DINOT"/>
              </a:defRPr>
            </a:lvl1pPr>
          </a:lstStyle>
          <a:p>
            <a:pPr algn="ctr">
              <a:defRPr/>
            </a:pPr>
            <a:r>
              <a:rPr lang="en-US" sz="2400" b="1" dirty="0">
                <a:solidFill>
                  <a:schemeClr val="bg1"/>
                </a:solidFill>
                <a:effectLst>
                  <a:outerShdw blurRad="38100" dist="38100" dir="2700000" algn="tl">
                    <a:srgbClr val="000000">
                      <a:alpha val="43137"/>
                    </a:srgbClr>
                  </a:outerShdw>
                </a:effectLst>
              </a:rPr>
              <a:t>COVID Support Needed</a:t>
            </a:r>
          </a:p>
        </p:txBody>
      </p:sp>
      <p:sp>
        <p:nvSpPr>
          <p:cNvPr id="13" name="TextBox 12">
            <a:extLst>
              <a:ext uri="{FF2B5EF4-FFF2-40B4-BE49-F238E27FC236}">
                <a16:creationId xmlns:a16="http://schemas.microsoft.com/office/drawing/2014/main" id="{E84D22A7-8EC3-6E48-A0E6-5B9EB769EDC9}"/>
              </a:ext>
            </a:extLst>
          </p:cNvPr>
          <p:cNvSpPr txBox="1"/>
          <p:nvPr/>
        </p:nvSpPr>
        <p:spPr>
          <a:xfrm>
            <a:off x="534112" y="1474619"/>
            <a:ext cx="8075775" cy="3908762"/>
          </a:xfrm>
          <a:prstGeom prst="rect">
            <a:avLst/>
          </a:prstGeom>
          <a:noFill/>
        </p:spPr>
        <p:txBody>
          <a:bodyPr wrap="square" rtlCol="0">
            <a:spAutoFit/>
          </a:bodyPr>
          <a:lstStyle/>
          <a:p>
            <a:pPr marL="285750" indent="-285750">
              <a:buFont typeface="Arial" panose="020B0604020202020204" pitchFamily="34" charset="0"/>
              <a:buChar char="•"/>
            </a:pPr>
            <a:r>
              <a:rPr lang="en-US" sz="3600" b="1" dirty="0"/>
              <a:t>Curriculum</a:t>
            </a:r>
          </a:p>
          <a:p>
            <a:endParaRPr lang="en-US" sz="3600" b="1" dirty="0"/>
          </a:p>
          <a:p>
            <a:pPr marL="285750" indent="-285750">
              <a:buFont typeface="Arial" panose="020B0604020202020204" pitchFamily="34" charset="0"/>
              <a:buChar char="•"/>
            </a:pPr>
            <a:r>
              <a:rPr lang="en-US" sz="3600" b="1" dirty="0"/>
              <a:t>Continuity of Operations</a:t>
            </a:r>
          </a:p>
          <a:p>
            <a:pPr marL="285750" indent="-285750">
              <a:buFont typeface="Arial" panose="020B0604020202020204" pitchFamily="34" charset="0"/>
              <a:buChar char="•"/>
            </a:pPr>
            <a:endParaRPr lang="en-US" sz="3600" b="1" dirty="0"/>
          </a:p>
          <a:p>
            <a:pPr marL="285750" indent="-285750">
              <a:buFont typeface="Arial" panose="020B0604020202020204" pitchFamily="34" charset="0"/>
              <a:buChar char="•"/>
            </a:pPr>
            <a:r>
              <a:rPr lang="en-US" sz="3600" b="1" dirty="0"/>
              <a:t>Marketing &amp; Outreach</a:t>
            </a:r>
          </a:p>
          <a:p>
            <a:endParaRPr lang="en-US" sz="3600" b="1" dirty="0"/>
          </a:p>
          <a:p>
            <a:endParaRPr lang="en-US" sz="3200" dirty="0"/>
          </a:p>
        </p:txBody>
      </p:sp>
    </p:spTree>
    <p:extLst>
      <p:ext uri="{BB962C8B-B14F-4D97-AF65-F5344CB8AC3E}">
        <p14:creationId xmlns:p14="http://schemas.microsoft.com/office/powerpoint/2010/main" val="2322479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grpSp>
        <p:nvGrpSpPr>
          <p:cNvPr id="10" name="Group 9"/>
          <p:cNvGrpSpPr/>
          <p:nvPr/>
        </p:nvGrpSpPr>
        <p:grpSpPr>
          <a:xfrm>
            <a:off x="1145058" y="86915"/>
            <a:ext cx="7158680" cy="903685"/>
            <a:chOff x="1592553" y="1505724"/>
            <a:chExt cx="5725498" cy="2516150"/>
          </a:xfrm>
        </p:grpSpPr>
        <p:sp>
          <p:nvSpPr>
            <p:cNvPr id="11" name="Rounded Rectangle 10"/>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200" b="1" dirty="0">
                <a:solidFill>
                  <a:schemeClr val="bg1"/>
                </a:solidFill>
                <a:effectLst>
                  <a:outerShdw blurRad="38100" dist="38100" dir="2700000" algn="tl">
                    <a:srgbClr val="000000">
                      <a:alpha val="43137"/>
                    </a:srgbClr>
                  </a:outerShdw>
                </a:effectLst>
              </a:endParaRPr>
            </a:p>
          </p:txBody>
        </p:sp>
        <p:pic>
          <p:nvPicPr>
            <p:cNvPr id="12"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 name="ARISTOCRAT TECHNOLOGIES">
            <a:extLst>
              <a:ext uri="{FF2B5EF4-FFF2-40B4-BE49-F238E27FC236}">
                <a16:creationId xmlns:a16="http://schemas.microsoft.com/office/drawing/2014/main" id="{BED6E220-7E0B-2347-B01A-585D57134983}"/>
              </a:ext>
            </a:extLst>
          </p:cNvPr>
          <p:cNvSpPr txBox="1"/>
          <p:nvPr/>
        </p:nvSpPr>
        <p:spPr>
          <a:xfrm>
            <a:off x="1652803" y="120341"/>
            <a:ext cx="6186616" cy="882502"/>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nchorCtr="1">
            <a:normAutofit/>
          </a:bodyPr>
          <a:lstStyle>
            <a:lvl1pPr defTabSz="558202">
              <a:lnSpc>
                <a:spcPct val="80000"/>
              </a:lnSpc>
              <a:spcBef>
                <a:spcPts val="0"/>
              </a:spcBef>
              <a:defRPr sz="8400">
                <a:solidFill>
                  <a:srgbClr val="626565"/>
                </a:solidFill>
                <a:latin typeface="DINOT"/>
                <a:ea typeface="DINOT"/>
                <a:cs typeface="DINOT"/>
                <a:sym typeface="DINOT"/>
              </a:defRPr>
            </a:lvl1pPr>
          </a:lstStyle>
          <a:p>
            <a:pPr algn="ctr">
              <a:defRPr/>
            </a:pPr>
            <a:r>
              <a:rPr lang="en-US" sz="2400" b="1" dirty="0">
                <a:solidFill>
                  <a:schemeClr val="bg1"/>
                </a:solidFill>
                <a:effectLst>
                  <a:outerShdw blurRad="38100" dist="38100" dir="2700000" algn="tl">
                    <a:srgbClr val="000000">
                      <a:alpha val="43137"/>
                    </a:srgbClr>
                  </a:outerShdw>
                </a:effectLst>
              </a:rPr>
              <a:t>RCNET Curriculum Solutions and Support</a:t>
            </a:r>
          </a:p>
        </p:txBody>
      </p:sp>
      <p:sp>
        <p:nvSpPr>
          <p:cNvPr id="13" name="TextBox 12">
            <a:extLst>
              <a:ext uri="{FF2B5EF4-FFF2-40B4-BE49-F238E27FC236}">
                <a16:creationId xmlns:a16="http://schemas.microsoft.com/office/drawing/2014/main" id="{71484155-99D3-4F44-83CA-C7E50AB2774B}"/>
              </a:ext>
            </a:extLst>
          </p:cNvPr>
          <p:cNvSpPr txBox="1"/>
          <p:nvPr/>
        </p:nvSpPr>
        <p:spPr>
          <a:xfrm>
            <a:off x="152400" y="1077515"/>
            <a:ext cx="8750895" cy="415498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b="1" dirty="0"/>
              <a:t>18 Courses segmented into course leaning outcomes modules (or cartridges) </a:t>
            </a:r>
          </a:p>
          <a:p>
            <a:pPr marL="285750" indent="-285750">
              <a:lnSpc>
                <a:spcPct val="150000"/>
              </a:lnSpc>
              <a:buFont typeface="Arial" panose="020B0604020202020204" pitchFamily="34" charset="0"/>
              <a:buChar char="•"/>
            </a:pPr>
            <a:r>
              <a:rPr lang="en-US" sz="2400" b="1" dirty="0"/>
              <a:t>Full Environmental Management A.S. Degree</a:t>
            </a:r>
          </a:p>
          <a:p>
            <a:pPr marL="285750" indent="-285750">
              <a:lnSpc>
                <a:spcPct val="150000"/>
              </a:lnSpc>
              <a:buFont typeface="Arial" panose="020B0604020202020204" pitchFamily="34" charset="0"/>
              <a:buChar char="•"/>
            </a:pPr>
            <a:r>
              <a:rPr lang="en-US" sz="2400" b="1" dirty="0"/>
              <a:t>Built to Quality Matter Specifications for Blackboard.</a:t>
            </a:r>
          </a:p>
          <a:p>
            <a:pPr marL="285750" indent="-285750">
              <a:buFont typeface="Arial" panose="020B0604020202020204" pitchFamily="34" charset="0"/>
              <a:buChar char="•"/>
            </a:pPr>
            <a:r>
              <a:rPr lang="en-US" sz="2400" b="1" dirty="0"/>
              <a:t>VR resources with hands on activities matching key industry training events</a:t>
            </a:r>
          </a:p>
          <a:p>
            <a:pPr marL="742950" lvl="1" indent="-285750">
              <a:buFont typeface="Arial" panose="020B0604020202020204" pitchFamily="34" charset="0"/>
              <a:buChar char="•"/>
            </a:pPr>
            <a:endParaRPr lang="en-US" b="1" dirty="0"/>
          </a:p>
          <a:p>
            <a:pPr marL="742950" lvl="1" indent="-285750">
              <a:buFont typeface="Arial" panose="020B0604020202020204" pitchFamily="34" charset="0"/>
              <a:buChar char="•"/>
            </a:pPr>
            <a:r>
              <a:rPr lang="en-US" b="1" dirty="0"/>
              <a:t>Tagging and Start Up Procedure</a:t>
            </a:r>
          </a:p>
          <a:p>
            <a:pPr marL="742950" lvl="1" indent="-285750">
              <a:buFont typeface="Arial" panose="020B0604020202020204" pitchFamily="34" charset="0"/>
              <a:buChar char="•"/>
            </a:pPr>
            <a:r>
              <a:rPr lang="en-US" b="1" dirty="0"/>
              <a:t>Maintenance Procedure</a:t>
            </a:r>
          </a:p>
          <a:p>
            <a:pPr marL="742950" lvl="1" indent="-285750">
              <a:buFont typeface="Arial" panose="020B0604020202020204" pitchFamily="34" charset="0"/>
              <a:buChar char="•"/>
            </a:pPr>
            <a:r>
              <a:rPr lang="en-US" b="1" dirty="0"/>
              <a:t>Event Response</a:t>
            </a:r>
          </a:p>
        </p:txBody>
      </p:sp>
      <p:pic>
        <p:nvPicPr>
          <p:cNvPr id="14" name="Picture 13">
            <a:extLst>
              <a:ext uri="{FF2B5EF4-FFF2-40B4-BE49-F238E27FC236}">
                <a16:creationId xmlns:a16="http://schemas.microsoft.com/office/drawing/2014/main" id="{7639450C-03ED-F84A-BF70-C8A1484F6A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4186083"/>
            <a:ext cx="3847127" cy="2551576"/>
          </a:xfrm>
          <a:prstGeom prst="rect">
            <a:avLst/>
          </a:prstGeom>
        </p:spPr>
      </p:pic>
    </p:spTree>
    <p:extLst>
      <p:ext uri="{BB962C8B-B14F-4D97-AF65-F5344CB8AC3E}">
        <p14:creationId xmlns:p14="http://schemas.microsoft.com/office/powerpoint/2010/main" val="3157820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grpSp>
        <p:nvGrpSpPr>
          <p:cNvPr id="10" name="Group 9"/>
          <p:cNvGrpSpPr/>
          <p:nvPr/>
        </p:nvGrpSpPr>
        <p:grpSpPr>
          <a:xfrm>
            <a:off x="1145058" y="86915"/>
            <a:ext cx="7158680" cy="903685"/>
            <a:chOff x="1592553" y="1505724"/>
            <a:chExt cx="5725498" cy="2516150"/>
          </a:xfrm>
        </p:grpSpPr>
        <p:sp>
          <p:nvSpPr>
            <p:cNvPr id="11" name="Rounded Rectangle 10"/>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200" b="1" dirty="0">
                <a:solidFill>
                  <a:schemeClr val="bg1"/>
                </a:solidFill>
                <a:effectLst>
                  <a:outerShdw blurRad="38100" dist="38100" dir="2700000" algn="tl">
                    <a:srgbClr val="000000">
                      <a:alpha val="43137"/>
                    </a:srgbClr>
                  </a:outerShdw>
                </a:effectLst>
              </a:endParaRPr>
            </a:p>
          </p:txBody>
        </p:sp>
        <p:pic>
          <p:nvPicPr>
            <p:cNvPr id="12"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 name="ARISTOCRAT TECHNOLOGIES">
            <a:extLst>
              <a:ext uri="{FF2B5EF4-FFF2-40B4-BE49-F238E27FC236}">
                <a16:creationId xmlns:a16="http://schemas.microsoft.com/office/drawing/2014/main" id="{BED6E220-7E0B-2347-B01A-585D57134983}"/>
              </a:ext>
            </a:extLst>
          </p:cNvPr>
          <p:cNvSpPr txBox="1"/>
          <p:nvPr/>
        </p:nvSpPr>
        <p:spPr>
          <a:xfrm>
            <a:off x="1652803" y="120341"/>
            <a:ext cx="6186616" cy="882502"/>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nchorCtr="1">
            <a:normAutofit/>
          </a:bodyPr>
          <a:lstStyle>
            <a:lvl1pPr defTabSz="558202">
              <a:lnSpc>
                <a:spcPct val="80000"/>
              </a:lnSpc>
              <a:spcBef>
                <a:spcPts val="0"/>
              </a:spcBef>
              <a:defRPr sz="8400">
                <a:solidFill>
                  <a:srgbClr val="626565"/>
                </a:solidFill>
                <a:latin typeface="DINOT"/>
                <a:ea typeface="DINOT"/>
                <a:cs typeface="DINOT"/>
                <a:sym typeface="DINOT"/>
              </a:defRPr>
            </a:lvl1pPr>
          </a:lstStyle>
          <a:p>
            <a:pPr algn="ctr">
              <a:defRPr/>
            </a:pPr>
            <a:r>
              <a:rPr lang="en-US" sz="2400" b="1" dirty="0">
                <a:solidFill>
                  <a:schemeClr val="bg1"/>
                </a:solidFill>
                <a:effectLst>
                  <a:outerShdw blurRad="38100" dist="38100" dir="2700000" algn="tl">
                    <a:srgbClr val="000000">
                      <a:alpha val="43137"/>
                    </a:srgbClr>
                  </a:outerShdw>
                </a:effectLst>
              </a:rPr>
              <a:t>RCNET Continuity of Operations Support</a:t>
            </a:r>
          </a:p>
        </p:txBody>
      </p:sp>
      <p:sp>
        <p:nvSpPr>
          <p:cNvPr id="13" name="TextBox 12">
            <a:extLst>
              <a:ext uri="{FF2B5EF4-FFF2-40B4-BE49-F238E27FC236}">
                <a16:creationId xmlns:a16="http://schemas.microsoft.com/office/drawing/2014/main" id="{35DE46A1-068B-C649-BE7A-C253CF0A2E6D}"/>
              </a:ext>
            </a:extLst>
          </p:cNvPr>
          <p:cNvSpPr txBox="1"/>
          <p:nvPr/>
        </p:nvSpPr>
        <p:spPr>
          <a:xfrm>
            <a:off x="196552" y="1185676"/>
            <a:ext cx="8750895" cy="198836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b="1" dirty="0"/>
              <a:t>Scheduling Advice</a:t>
            </a:r>
          </a:p>
          <a:p>
            <a:pPr marL="285750" indent="-285750">
              <a:lnSpc>
                <a:spcPct val="150000"/>
              </a:lnSpc>
              <a:buFont typeface="Arial" panose="020B0604020202020204" pitchFamily="34" charset="0"/>
              <a:buChar char="•"/>
            </a:pPr>
            <a:r>
              <a:rPr lang="en-US" sz="2400" b="1" dirty="0"/>
              <a:t>Operating Procedures</a:t>
            </a:r>
          </a:p>
          <a:p>
            <a:pPr>
              <a:lnSpc>
                <a:spcPct val="150000"/>
              </a:lnSpc>
            </a:pPr>
            <a:endParaRPr lang="en-US" b="1" dirty="0"/>
          </a:p>
          <a:p>
            <a:pPr>
              <a:lnSpc>
                <a:spcPct val="150000"/>
              </a:lnSpc>
            </a:pPr>
            <a:endParaRPr lang="en-US" b="1" dirty="0"/>
          </a:p>
        </p:txBody>
      </p:sp>
      <p:sp>
        <p:nvSpPr>
          <p:cNvPr id="14" name="Rectangle 13">
            <a:extLst>
              <a:ext uri="{FF2B5EF4-FFF2-40B4-BE49-F238E27FC236}">
                <a16:creationId xmlns:a16="http://schemas.microsoft.com/office/drawing/2014/main" id="{77CDBE29-5EFB-B245-B02B-3C77A377015D}"/>
              </a:ext>
            </a:extLst>
          </p:cNvPr>
          <p:cNvSpPr/>
          <p:nvPr/>
        </p:nvSpPr>
        <p:spPr>
          <a:xfrm>
            <a:off x="420527" y="2828738"/>
            <a:ext cx="8117840" cy="334346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16" name="Rectangle 15">
            <a:extLst>
              <a:ext uri="{FF2B5EF4-FFF2-40B4-BE49-F238E27FC236}">
                <a16:creationId xmlns:a16="http://schemas.microsoft.com/office/drawing/2014/main" id="{98B8A8C2-E0EB-844B-A056-B951BE915EDB}"/>
              </a:ext>
            </a:extLst>
          </p:cNvPr>
          <p:cNvSpPr/>
          <p:nvPr/>
        </p:nvSpPr>
        <p:spPr>
          <a:xfrm>
            <a:off x="506887" y="3022958"/>
            <a:ext cx="7945120" cy="2862322"/>
          </a:xfrm>
          <a:prstGeom prst="rect">
            <a:avLst/>
          </a:prstGeom>
        </p:spPr>
        <p:txBody>
          <a:bodyPr wrap="square">
            <a:spAutoFit/>
          </a:bodyPr>
          <a:lstStyle/>
          <a:p>
            <a:pPr marL="342900" marR="0" lvl="0" indent="-342900">
              <a:spcBef>
                <a:spcPts val="0"/>
              </a:spcBef>
              <a:spcAft>
                <a:spcPts val="0"/>
              </a:spcAft>
              <a:buFont typeface="+mj-lt"/>
              <a:buAutoNum type="arabicPeriod"/>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overall class is ~ 20 students broken into two 10 person blocks for staggered live training </a:t>
            </a:r>
          </a:p>
          <a:p>
            <a:pPr marL="342900" marR="0" lvl="0" indent="-342900">
              <a:spcBef>
                <a:spcPts val="0"/>
              </a:spcBef>
              <a:spcAft>
                <a:spcPts val="0"/>
              </a:spcAft>
              <a:buFont typeface="+mj-lt"/>
              <a:buAutoNum type="arabicPeriod"/>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~70% of fundamental material online done as a whole class of 20 students</a:t>
            </a:r>
          </a:p>
          <a:p>
            <a:pPr marL="342900" marR="0" lvl="0" indent="-342900">
              <a:spcBef>
                <a:spcPts val="0"/>
              </a:spcBef>
              <a:spcAft>
                <a:spcPts val="0"/>
              </a:spcAft>
              <a:buFont typeface="+mj-lt"/>
              <a:buAutoNum type="arabicPeriod"/>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30% in person which equates to 1 live lab, lecture, group project every 2 weeks. This portion is staggered into two groups of ten and repeated by the faculty twice ~ once every 2 weeks. </a:t>
            </a:r>
          </a:p>
          <a:p>
            <a:pPr marL="342900" marR="0" lvl="0" indent="-342900">
              <a:spcBef>
                <a:spcPts val="0"/>
              </a:spcBef>
              <a:spcAft>
                <a:spcPts val="0"/>
              </a:spcAft>
              <a:buFont typeface="+mj-lt"/>
              <a:buAutoNum type="arabicPeriod"/>
            </a:pPr>
            <a:r>
              <a:rPr lang="en-US"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The faculty receives 4 credits instead of 3 because they are doing ~ 30% more work (i.e. repeating the 30% two times)</a:t>
            </a:r>
          </a:p>
        </p:txBody>
      </p:sp>
    </p:spTree>
    <p:extLst>
      <p:ext uri="{BB962C8B-B14F-4D97-AF65-F5344CB8AC3E}">
        <p14:creationId xmlns:p14="http://schemas.microsoft.com/office/powerpoint/2010/main" val="2828284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grpSp>
        <p:nvGrpSpPr>
          <p:cNvPr id="10" name="Group 9"/>
          <p:cNvGrpSpPr/>
          <p:nvPr/>
        </p:nvGrpSpPr>
        <p:grpSpPr>
          <a:xfrm>
            <a:off x="1145058" y="86915"/>
            <a:ext cx="7158680" cy="903685"/>
            <a:chOff x="1592553" y="1505724"/>
            <a:chExt cx="5725498" cy="2516150"/>
          </a:xfrm>
        </p:grpSpPr>
        <p:sp>
          <p:nvSpPr>
            <p:cNvPr id="11" name="Rounded Rectangle 10"/>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200" b="1" dirty="0">
                <a:solidFill>
                  <a:schemeClr val="bg1"/>
                </a:solidFill>
                <a:effectLst>
                  <a:outerShdw blurRad="38100" dist="38100" dir="2700000" algn="tl">
                    <a:srgbClr val="000000">
                      <a:alpha val="43137"/>
                    </a:srgbClr>
                  </a:outerShdw>
                </a:effectLst>
              </a:endParaRPr>
            </a:p>
          </p:txBody>
        </p:sp>
        <p:pic>
          <p:nvPicPr>
            <p:cNvPr id="12"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 name="ARISTOCRAT TECHNOLOGIES">
            <a:extLst>
              <a:ext uri="{FF2B5EF4-FFF2-40B4-BE49-F238E27FC236}">
                <a16:creationId xmlns:a16="http://schemas.microsoft.com/office/drawing/2014/main" id="{BED6E220-7E0B-2347-B01A-585D57134983}"/>
              </a:ext>
            </a:extLst>
          </p:cNvPr>
          <p:cNvSpPr txBox="1"/>
          <p:nvPr/>
        </p:nvSpPr>
        <p:spPr>
          <a:xfrm>
            <a:off x="1652803" y="120341"/>
            <a:ext cx="6186616" cy="882502"/>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nchorCtr="1">
            <a:normAutofit/>
          </a:bodyPr>
          <a:lstStyle>
            <a:lvl1pPr defTabSz="558202">
              <a:lnSpc>
                <a:spcPct val="80000"/>
              </a:lnSpc>
              <a:spcBef>
                <a:spcPts val="0"/>
              </a:spcBef>
              <a:defRPr sz="8400">
                <a:solidFill>
                  <a:srgbClr val="626565"/>
                </a:solidFill>
                <a:latin typeface="DINOT"/>
                <a:ea typeface="DINOT"/>
                <a:cs typeface="DINOT"/>
                <a:sym typeface="DINOT"/>
              </a:defRPr>
            </a:lvl1pPr>
          </a:lstStyle>
          <a:p>
            <a:pPr algn="ctr">
              <a:defRPr/>
            </a:pPr>
            <a:r>
              <a:rPr lang="en-US" sz="2400" b="1" dirty="0">
                <a:solidFill>
                  <a:schemeClr val="bg1"/>
                </a:solidFill>
                <a:effectLst>
                  <a:outerShdw blurRad="38100" dist="38100" dir="2700000" algn="tl">
                    <a:srgbClr val="000000">
                      <a:alpha val="43137"/>
                    </a:srgbClr>
                  </a:outerShdw>
                </a:effectLst>
              </a:rPr>
              <a:t>RCNET Marketing &amp; Outreach</a:t>
            </a:r>
          </a:p>
        </p:txBody>
      </p:sp>
      <p:sp>
        <p:nvSpPr>
          <p:cNvPr id="13" name="TextBox 12">
            <a:extLst>
              <a:ext uri="{FF2B5EF4-FFF2-40B4-BE49-F238E27FC236}">
                <a16:creationId xmlns:a16="http://schemas.microsoft.com/office/drawing/2014/main" id="{9CBA9A58-4F86-5B4B-9BB1-BA37EC530B25}"/>
              </a:ext>
            </a:extLst>
          </p:cNvPr>
          <p:cNvSpPr txBox="1"/>
          <p:nvPr/>
        </p:nvSpPr>
        <p:spPr>
          <a:xfrm>
            <a:off x="196552" y="1280964"/>
            <a:ext cx="8750895" cy="25423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b="1" dirty="0"/>
              <a:t>Academia went Online (K-12) </a:t>
            </a:r>
          </a:p>
          <a:p>
            <a:pPr marL="285750" indent="-285750">
              <a:lnSpc>
                <a:spcPct val="150000"/>
              </a:lnSpc>
              <a:buFont typeface="Arial" panose="020B0604020202020204" pitchFamily="34" charset="0"/>
              <a:buChar char="•"/>
            </a:pPr>
            <a:r>
              <a:rPr lang="en-US" sz="2400" b="1" dirty="0"/>
              <a:t>Academia had trouble filling a daily agenda</a:t>
            </a:r>
          </a:p>
          <a:p>
            <a:pPr marL="285750" indent="-285750">
              <a:lnSpc>
                <a:spcPct val="150000"/>
              </a:lnSpc>
              <a:buFont typeface="Arial" panose="020B0604020202020204" pitchFamily="34" charset="0"/>
              <a:buChar char="•"/>
            </a:pPr>
            <a:endParaRPr lang="en-US" sz="2400" b="1" dirty="0"/>
          </a:p>
          <a:p>
            <a:pPr>
              <a:lnSpc>
                <a:spcPct val="150000"/>
              </a:lnSpc>
            </a:pPr>
            <a:endParaRPr lang="en-US" b="1" dirty="0"/>
          </a:p>
          <a:p>
            <a:pPr>
              <a:lnSpc>
                <a:spcPct val="150000"/>
              </a:lnSpc>
            </a:pPr>
            <a:endParaRPr lang="en-US" b="1" dirty="0"/>
          </a:p>
        </p:txBody>
      </p:sp>
      <p:pic>
        <p:nvPicPr>
          <p:cNvPr id="14" name="Picture 13">
            <a:extLst>
              <a:ext uri="{FF2B5EF4-FFF2-40B4-BE49-F238E27FC236}">
                <a16:creationId xmlns:a16="http://schemas.microsoft.com/office/drawing/2014/main" id="{168ABB5D-AE23-A045-BA45-722A8ECE4C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7242" y="2681501"/>
            <a:ext cx="7410008" cy="3867889"/>
          </a:xfrm>
          <a:prstGeom prst="rect">
            <a:avLst/>
          </a:prstGeom>
        </p:spPr>
      </p:pic>
    </p:spTree>
    <p:extLst>
      <p:ext uri="{BB962C8B-B14F-4D97-AF65-F5344CB8AC3E}">
        <p14:creationId xmlns:p14="http://schemas.microsoft.com/office/powerpoint/2010/main" val="3781305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45058" y="1833336"/>
            <a:ext cx="7158680" cy="1946932"/>
            <a:chOff x="1592553" y="1505724"/>
            <a:chExt cx="5725498" cy="2516150"/>
          </a:xfrm>
        </p:grpSpPr>
        <p:sp>
          <p:nvSpPr>
            <p:cNvPr id="5" name="Rounded Rectangle 4"/>
            <p:cNvSpPr/>
            <p:nvPr/>
          </p:nvSpPr>
          <p:spPr>
            <a:xfrm>
              <a:off x="1627285" y="1665840"/>
              <a:ext cx="5690766" cy="2195920"/>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Data</a:t>
              </a:r>
            </a:p>
            <a:p>
              <a:pPr algn="ctr">
                <a:defRPr/>
              </a:pPr>
              <a:r>
                <a:rPr lang="en-US" sz="3200" b="1" dirty="0">
                  <a:solidFill>
                    <a:srgbClr val="FFC000"/>
                  </a:solidFill>
                  <a:effectLst>
                    <a:outerShdw blurRad="38100" dist="38100" dir="2700000" algn="tl">
                      <a:srgbClr val="000000">
                        <a:alpha val="43137"/>
                      </a:srgbClr>
                    </a:outerShdw>
                  </a:effectLst>
                  <a:latin typeface="Bradley Hand ITC" panose="03070402050302030203" pitchFamily="66" charset="0"/>
                </a:rPr>
                <a:t>Student and Partnership</a:t>
              </a:r>
            </a:p>
          </p:txBody>
        </p:sp>
        <p:pic>
          <p:nvPicPr>
            <p:cNvPr id="6"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4570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sp>
        <p:nvSpPr>
          <p:cNvPr id="3" name="Rectangle 2"/>
          <p:cNvSpPr/>
          <p:nvPr/>
        </p:nvSpPr>
        <p:spPr>
          <a:xfrm>
            <a:off x="1188484" y="5682294"/>
            <a:ext cx="7171581" cy="1015663"/>
          </a:xfrm>
          <a:prstGeom prst="rect">
            <a:avLst/>
          </a:prstGeom>
        </p:spPr>
        <p:txBody>
          <a:bodyPr wrap="square">
            <a:spAutoFit/>
          </a:bodyPr>
          <a:lstStyle/>
          <a:p>
            <a:pPr algn="ctr"/>
            <a:r>
              <a:rPr lang="en-US" sz="2000" dirty="0">
                <a:ln>
                  <a:solidFill>
                    <a:schemeClr val="tx1">
                      <a:alpha val="25000"/>
                    </a:schemeClr>
                  </a:solidFill>
                </a:ln>
              </a:rPr>
              <a:t>RCNET is headquartered at </a:t>
            </a:r>
            <a:r>
              <a:rPr lang="en-US" sz="2000" b="1" dirty="0">
                <a:ln>
                  <a:solidFill>
                    <a:schemeClr val="tx1">
                      <a:alpha val="25000"/>
                    </a:schemeClr>
                  </a:solidFill>
                </a:ln>
              </a:rPr>
              <a:t>Indian River State College </a:t>
            </a:r>
            <a:r>
              <a:rPr lang="en-US" sz="2000" dirty="0">
                <a:ln>
                  <a:solidFill>
                    <a:schemeClr val="tx1">
                      <a:alpha val="25000"/>
                    </a:schemeClr>
                  </a:solidFill>
                </a:ln>
              </a:rPr>
              <a:t>in Fort Pierce, FL and is a consortium of of </a:t>
            </a:r>
            <a:r>
              <a:rPr lang="en-US" sz="2000" b="1" dirty="0">
                <a:ln>
                  <a:solidFill>
                    <a:schemeClr val="tx1">
                      <a:alpha val="25000"/>
                    </a:schemeClr>
                  </a:solidFill>
                </a:ln>
              </a:rPr>
              <a:t>100 industry, 55 academic, and 15 agency </a:t>
            </a:r>
            <a:r>
              <a:rPr lang="en-US" sz="2000" dirty="0">
                <a:ln>
                  <a:solidFill>
                    <a:schemeClr val="tx1">
                      <a:alpha val="25000"/>
                    </a:schemeClr>
                  </a:solidFill>
                </a:ln>
              </a:rPr>
              <a:t>partnerships across the </a:t>
            </a:r>
            <a:r>
              <a:rPr lang="en-US" sz="2000" b="1" dirty="0">
                <a:ln>
                  <a:solidFill>
                    <a:schemeClr val="tx1">
                      <a:alpha val="25000"/>
                    </a:schemeClr>
                  </a:solidFill>
                </a:ln>
              </a:rPr>
              <a:t>United States and 7 countries</a:t>
            </a:r>
            <a:r>
              <a:rPr lang="en-US" sz="2000" dirty="0">
                <a:ln>
                  <a:solidFill>
                    <a:schemeClr val="tx1">
                      <a:alpha val="25000"/>
                    </a:schemeClr>
                  </a:solidFill>
                </a:ln>
              </a:rPr>
              <a:t>.</a:t>
            </a:r>
            <a:endParaRPr lang="en-US" sz="2000" dirty="0"/>
          </a:p>
        </p:txBody>
      </p:sp>
      <p:grpSp>
        <p:nvGrpSpPr>
          <p:cNvPr id="10" name="Group 9"/>
          <p:cNvGrpSpPr/>
          <p:nvPr/>
        </p:nvGrpSpPr>
        <p:grpSpPr>
          <a:xfrm>
            <a:off x="1145058" y="86915"/>
            <a:ext cx="7158680" cy="903685"/>
            <a:chOff x="1592553" y="1505724"/>
            <a:chExt cx="5725498" cy="2516150"/>
          </a:xfrm>
        </p:grpSpPr>
        <p:sp>
          <p:nvSpPr>
            <p:cNvPr id="11" name="Rounded Rectangle 10"/>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RCNET Partners</a:t>
              </a:r>
            </a:p>
          </p:txBody>
        </p:sp>
        <p:pic>
          <p:nvPicPr>
            <p:cNvPr id="12"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t="5479" b="9272"/>
          <a:stretch/>
        </p:blipFill>
        <p:spPr>
          <a:xfrm>
            <a:off x="1412029" y="1199761"/>
            <a:ext cx="6624736" cy="4363989"/>
          </a:xfrm>
          <a:prstGeom prst="rect">
            <a:avLst/>
          </a:prstGeom>
          <a:ln w="25400">
            <a:solidFill>
              <a:schemeClr val="bg1">
                <a:lumMod val="6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28484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96778" y="1981617"/>
            <a:ext cx="7158680" cy="1946932"/>
            <a:chOff x="1592553" y="1505724"/>
            <a:chExt cx="5725498" cy="2516150"/>
          </a:xfrm>
        </p:grpSpPr>
        <p:sp>
          <p:nvSpPr>
            <p:cNvPr id="5" name="Rounded Rectangle 4"/>
            <p:cNvSpPr/>
            <p:nvPr/>
          </p:nvSpPr>
          <p:spPr>
            <a:xfrm>
              <a:off x="1627285" y="1665840"/>
              <a:ext cx="5690766" cy="2195920"/>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Overview</a:t>
              </a:r>
            </a:p>
            <a:p>
              <a:pPr algn="ctr" fontAlgn="auto">
                <a:spcBef>
                  <a:spcPts val="0"/>
                </a:spcBef>
                <a:spcAft>
                  <a:spcPts val="0"/>
                </a:spcAft>
                <a:defRPr/>
              </a:pPr>
              <a:r>
                <a:rPr lang="en-US" sz="3200" b="1" dirty="0">
                  <a:solidFill>
                    <a:srgbClr val="FFC000"/>
                  </a:solidFill>
                  <a:effectLst>
                    <a:outerShdw blurRad="38100" dist="38100" dir="2700000" algn="tl">
                      <a:srgbClr val="000000">
                        <a:alpha val="43137"/>
                      </a:srgbClr>
                    </a:outerShdw>
                  </a:effectLst>
                  <a:latin typeface="Bradley Hand ITC" panose="03070402050302030203" pitchFamily="66" charset="0"/>
                </a:rPr>
                <a:t>Who We Are, Goals, &amp; Accomplishments</a:t>
              </a:r>
            </a:p>
          </p:txBody>
        </p:sp>
        <p:pic>
          <p:nvPicPr>
            <p:cNvPr id="6"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01433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sp>
        <p:nvSpPr>
          <p:cNvPr id="3" name="Rectangle 2"/>
          <p:cNvSpPr/>
          <p:nvPr/>
        </p:nvSpPr>
        <p:spPr>
          <a:xfrm>
            <a:off x="1145059" y="5362414"/>
            <a:ext cx="3426942" cy="707886"/>
          </a:xfrm>
          <a:prstGeom prst="rect">
            <a:avLst/>
          </a:prstGeom>
        </p:spPr>
        <p:txBody>
          <a:bodyPr wrap="square">
            <a:spAutoFit/>
          </a:bodyPr>
          <a:lstStyle/>
          <a:p>
            <a:pPr algn="ctr"/>
            <a:r>
              <a:rPr lang="en-US" sz="2000" dirty="0">
                <a:ln>
                  <a:solidFill>
                    <a:schemeClr val="tx1">
                      <a:alpha val="25000"/>
                    </a:schemeClr>
                  </a:solidFill>
                </a:ln>
              </a:rPr>
              <a:t>Primarily Nuclear</a:t>
            </a:r>
          </a:p>
          <a:p>
            <a:pPr algn="ctr"/>
            <a:r>
              <a:rPr lang="en-US" sz="2000" dirty="0">
                <a:ln>
                  <a:solidFill>
                    <a:schemeClr val="tx1">
                      <a:alpha val="25000"/>
                    </a:schemeClr>
                  </a:solidFill>
                </a:ln>
              </a:rPr>
              <a:t> Energy Technicians</a:t>
            </a:r>
            <a:endParaRPr lang="en-US" sz="2000" dirty="0"/>
          </a:p>
        </p:txBody>
      </p:sp>
      <p:grpSp>
        <p:nvGrpSpPr>
          <p:cNvPr id="10" name="Group 9"/>
          <p:cNvGrpSpPr/>
          <p:nvPr/>
        </p:nvGrpSpPr>
        <p:grpSpPr>
          <a:xfrm>
            <a:off x="1145058" y="86915"/>
            <a:ext cx="7158680" cy="903685"/>
            <a:chOff x="1592553" y="1505724"/>
            <a:chExt cx="5725498" cy="2516150"/>
          </a:xfrm>
        </p:grpSpPr>
        <p:sp>
          <p:nvSpPr>
            <p:cNvPr id="11" name="Rounded Rectangle 10"/>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RCNET Student Enrollment</a:t>
              </a:r>
            </a:p>
          </p:txBody>
        </p:sp>
        <p:pic>
          <p:nvPicPr>
            <p:cNvPr id="12"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aphicFrame>
        <p:nvGraphicFramePr>
          <p:cNvPr id="13" name="Chart 12">
            <a:extLst>
              <a:ext uri="{FF2B5EF4-FFF2-40B4-BE49-F238E27FC236}">
                <a16:creationId xmlns:a16="http://schemas.microsoft.com/office/drawing/2014/main" id="{ED1E5A4D-D1E2-C349-AABA-7A50F533ED52}"/>
              </a:ext>
            </a:extLst>
          </p:cNvPr>
          <p:cNvGraphicFramePr>
            <a:graphicFrameLocks/>
          </p:cNvGraphicFramePr>
          <p:nvPr>
            <p:extLst>
              <p:ext uri="{D42A27DB-BD31-4B8C-83A1-F6EECF244321}">
                <p14:modId xmlns:p14="http://schemas.microsoft.com/office/powerpoint/2010/main" val="2402000803"/>
              </p:ext>
            </p:extLst>
          </p:nvPr>
        </p:nvGraphicFramePr>
        <p:xfrm>
          <a:off x="546242" y="1324411"/>
          <a:ext cx="8216758" cy="3909060"/>
        </p:xfrm>
        <a:graphic>
          <a:graphicData uri="http://schemas.openxmlformats.org/drawingml/2006/chart">
            <c:chart xmlns:c="http://schemas.openxmlformats.org/drawingml/2006/chart" xmlns:r="http://schemas.openxmlformats.org/officeDocument/2006/relationships" r:id="rId5"/>
          </a:graphicData>
        </a:graphic>
      </p:graphicFrame>
      <p:cxnSp>
        <p:nvCxnSpPr>
          <p:cNvPr id="4" name="Straight Connector 3">
            <a:extLst>
              <a:ext uri="{FF2B5EF4-FFF2-40B4-BE49-F238E27FC236}">
                <a16:creationId xmlns:a16="http://schemas.microsoft.com/office/drawing/2014/main" id="{231A98BE-AFD8-3340-BE63-890B7826E5C1}"/>
              </a:ext>
            </a:extLst>
          </p:cNvPr>
          <p:cNvCxnSpPr>
            <a:cxnSpLocks/>
          </p:cNvCxnSpPr>
          <p:nvPr/>
        </p:nvCxnSpPr>
        <p:spPr>
          <a:xfrm>
            <a:off x="1145058" y="1223010"/>
            <a:ext cx="0" cy="5486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63D7BB2-48A4-114A-B273-79AEF059C7EC}"/>
              </a:ext>
            </a:extLst>
          </p:cNvPr>
          <p:cNvCxnSpPr>
            <a:cxnSpLocks/>
          </p:cNvCxnSpPr>
          <p:nvPr/>
        </p:nvCxnSpPr>
        <p:spPr>
          <a:xfrm>
            <a:off x="4572000" y="1223010"/>
            <a:ext cx="0" cy="5486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FF5E0DF-9F16-D448-8C6C-86454544C67F}"/>
              </a:ext>
            </a:extLst>
          </p:cNvPr>
          <p:cNvCxnSpPr>
            <a:cxnSpLocks/>
          </p:cNvCxnSpPr>
          <p:nvPr/>
        </p:nvCxnSpPr>
        <p:spPr>
          <a:xfrm>
            <a:off x="6381750" y="1223010"/>
            <a:ext cx="0" cy="5486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A102EA5-4A4D-B840-B89D-EA4A75A34924}"/>
              </a:ext>
            </a:extLst>
          </p:cNvPr>
          <p:cNvSpPr/>
          <p:nvPr/>
        </p:nvSpPr>
        <p:spPr>
          <a:xfrm>
            <a:off x="4653043" y="5388533"/>
            <a:ext cx="1647665" cy="1077218"/>
          </a:xfrm>
          <a:prstGeom prst="rect">
            <a:avLst/>
          </a:prstGeom>
        </p:spPr>
        <p:txBody>
          <a:bodyPr wrap="square">
            <a:spAutoFit/>
          </a:bodyPr>
          <a:lstStyle/>
          <a:p>
            <a:pPr algn="ctr"/>
            <a:r>
              <a:rPr lang="en-US" sz="1600" dirty="0">
                <a:ln>
                  <a:solidFill>
                    <a:schemeClr val="tx1">
                      <a:alpha val="25000"/>
                    </a:schemeClr>
                  </a:solidFill>
                </a:ln>
              </a:rPr>
              <a:t>80% Nuclear Energy;</a:t>
            </a:r>
          </a:p>
          <a:p>
            <a:pPr algn="ctr"/>
            <a:r>
              <a:rPr lang="en-US" sz="1600" dirty="0">
                <a:ln>
                  <a:solidFill>
                    <a:schemeClr val="tx1">
                      <a:alpha val="25000"/>
                    </a:schemeClr>
                  </a:solidFill>
                </a:ln>
              </a:rPr>
              <a:t> 20% Nuclear  Environmental</a:t>
            </a:r>
            <a:endParaRPr lang="en-US" sz="1600" dirty="0"/>
          </a:p>
        </p:txBody>
      </p:sp>
      <p:sp>
        <p:nvSpPr>
          <p:cNvPr id="19" name="Rectangle 18">
            <a:extLst>
              <a:ext uri="{FF2B5EF4-FFF2-40B4-BE49-F238E27FC236}">
                <a16:creationId xmlns:a16="http://schemas.microsoft.com/office/drawing/2014/main" id="{07EC66A5-1B47-B14D-85D0-22FC3A7692CD}"/>
              </a:ext>
            </a:extLst>
          </p:cNvPr>
          <p:cNvSpPr/>
          <p:nvPr/>
        </p:nvSpPr>
        <p:spPr>
          <a:xfrm>
            <a:off x="6748543" y="5390002"/>
            <a:ext cx="1647665" cy="1077218"/>
          </a:xfrm>
          <a:prstGeom prst="rect">
            <a:avLst/>
          </a:prstGeom>
        </p:spPr>
        <p:txBody>
          <a:bodyPr wrap="square">
            <a:spAutoFit/>
          </a:bodyPr>
          <a:lstStyle/>
          <a:p>
            <a:pPr algn="ctr"/>
            <a:r>
              <a:rPr lang="en-US" sz="1600" dirty="0">
                <a:ln>
                  <a:solidFill>
                    <a:schemeClr val="tx1">
                      <a:alpha val="25000"/>
                    </a:schemeClr>
                  </a:solidFill>
                </a:ln>
              </a:rPr>
              <a:t>50% Nuclear Energy;</a:t>
            </a:r>
          </a:p>
          <a:p>
            <a:pPr algn="ctr"/>
            <a:r>
              <a:rPr lang="en-US" sz="1600" dirty="0">
                <a:ln>
                  <a:solidFill>
                    <a:schemeClr val="tx1">
                      <a:alpha val="25000"/>
                    </a:schemeClr>
                  </a:solidFill>
                </a:ln>
              </a:rPr>
              <a:t> 50% Nuclear Environmental</a:t>
            </a:r>
            <a:endParaRPr lang="en-US" sz="1600" dirty="0"/>
          </a:p>
        </p:txBody>
      </p:sp>
    </p:spTree>
    <p:extLst>
      <p:ext uri="{BB962C8B-B14F-4D97-AF65-F5344CB8AC3E}">
        <p14:creationId xmlns:p14="http://schemas.microsoft.com/office/powerpoint/2010/main" val="3892703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3BFDE311-86C7-6546-B48E-8AC5B6A9FAAB}"/>
              </a:ext>
            </a:extLst>
          </p:cNvPr>
          <p:cNvGraphicFramePr>
            <a:graphicFrameLocks/>
          </p:cNvGraphicFramePr>
          <p:nvPr>
            <p:extLst>
              <p:ext uri="{D42A27DB-BD31-4B8C-83A1-F6EECF244321}">
                <p14:modId xmlns:p14="http://schemas.microsoft.com/office/powerpoint/2010/main" val="2244117039"/>
              </p:ext>
            </p:extLst>
          </p:nvPr>
        </p:nvGraphicFramePr>
        <p:xfrm>
          <a:off x="152401" y="1223010"/>
          <a:ext cx="8840480" cy="4081898"/>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sp>
        <p:nvSpPr>
          <p:cNvPr id="3" name="Rectangle 2"/>
          <p:cNvSpPr/>
          <p:nvPr/>
        </p:nvSpPr>
        <p:spPr>
          <a:xfrm>
            <a:off x="1145059" y="5362414"/>
            <a:ext cx="3426942" cy="707886"/>
          </a:xfrm>
          <a:prstGeom prst="rect">
            <a:avLst/>
          </a:prstGeom>
        </p:spPr>
        <p:txBody>
          <a:bodyPr wrap="square">
            <a:spAutoFit/>
          </a:bodyPr>
          <a:lstStyle/>
          <a:p>
            <a:pPr algn="ctr"/>
            <a:r>
              <a:rPr lang="en-US" sz="2000" dirty="0">
                <a:ln>
                  <a:solidFill>
                    <a:schemeClr val="tx1">
                      <a:alpha val="25000"/>
                    </a:schemeClr>
                  </a:solidFill>
                </a:ln>
              </a:rPr>
              <a:t>Primarily Nuclear</a:t>
            </a:r>
          </a:p>
          <a:p>
            <a:pPr algn="ctr"/>
            <a:r>
              <a:rPr lang="en-US" sz="2000" dirty="0">
                <a:ln>
                  <a:solidFill>
                    <a:schemeClr val="tx1">
                      <a:alpha val="25000"/>
                    </a:schemeClr>
                  </a:solidFill>
                </a:ln>
              </a:rPr>
              <a:t> Energy Technicians</a:t>
            </a:r>
            <a:endParaRPr lang="en-US" sz="2000" dirty="0"/>
          </a:p>
        </p:txBody>
      </p:sp>
      <p:grpSp>
        <p:nvGrpSpPr>
          <p:cNvPr id="10" name="Group 9"/>
          <p:cNvGrpSpPr/>
          <p:nvPr/>
        </p:nvGrpSpPr>
        <p:grpSpPr>
          <a:xfrm>
            <a:off x="1145058" y="86915"/>
            <a:ext cx="7158680" cy="903685"/>
            <a:chOff x="1592553" y="1505724"/>
            <a:chExt cx="5725498" cy="2516150"/>
          </a:xfrm>
        </p:grpSpPr>
        <p:sp>
          <p:nvSpPr>
            <p:cNvPr id="11" name="Rounded Rectangle 10"/>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RCNET College Programs</a:t>
              </a:r>
            </a:p>
          </p:txBody>
        </p:sp>
        <p:pic>
          <p:nvPicPr>
            <p:cNvPr id="12"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descr="D:\For You\shado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4" name="Straight Connector 3">
            <a:extLst>
              <a:ext uri="{FF2B5EF4-FFF2-40B4-BE49-F238E27FC236}">
                <a16:creationId xmlns:a16="http://schemas.microsoft.com/office/drawing/2014/main" id="{231A98BE-AFD8-3340-BE63-890B7826E5C1}"/>
              </a:ext>
            </a:extLst>
          </p:cNvPr>
          <p:cNvCxnSpPr>
            <a:cxnSpLocks/>
          </p:cNvCxnSpPr>
          <p:nvPr/>
        </p:nvCxnSpPr>
        <p:spPr>
          <a:xfrm>
            <a:off x="1145058" y="1223010"/>
            <a:ext cx="0" cy="5486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63D7BB2-48A4-114A-B273-79AEF059C7EC}"/>
              </a:ext>
            </a:extLst>
          </p:cNvPr>
          <p:cNvCxnSpPr>
            <a:cxnSpLocks/>
          </p:cNvCxnSpPr>
          <p:nvPr/>
        </p:nvCxnSpPr>
        <p:spPr>
          <a:xfrm>
            <a:off x="4354830" y="1223010"/>
            <a:ext cx="0" cy="5486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FF5E0DF-9F16-D448-8C6C-86454544C67F}"/>
              </a:ext>
            </a:extLst>
          </p:cNvPr>
          <p:cNvCxnSpPr>
            <a:cxnSpLocks/>
          </p:cNvCxnSpPr>
          <p:nvPr/>
        </p:nvCxnSpPr>
        <p:spPr>
          <a:xfrm>
            <a:off x="6381750" y="1223010"/>
            <a:ext cx="0" cy="5486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A102EA5-4A4D-B840-B89D-EA4A75A34924}"/>
              </a:ext>
            </a:extLst>
          </p:cNvPr>
          <p:cNvSpPr/>
          <p:nvPr/>
        </p:nvSpPr>
        <p:spPr>
          <a:xfrm>
            <a:off x="4653043" y="5388533"/>
            <a:ext cx="1647665" cy="1077218"/>
          </a:xfrm>
          <a:prstGeom prst="rect">
            <a:avLst/>
          </a:prstGeom>
        </p:spPr>
        <p:txBody>
          <a:bodyPr wrap="square">
            <a:spAutoFit/>
          </a:bodyPr>
          <a:lstStyle/>
          <a:p>
            <a:pPr algn="ctr"/>
            <a:r>
              <a:rPr lang="en-US" sz="1600" dirty="0">
                <a:ln>
                  <a:solidFill>
                    <a:schemeClr val="tx1">
                      <a:alpha val="25000"/>
                    </a:schemeClr>
                  </a:solidFill>
                </a:ln>
              </a:rPr>
              <a:t>80% Nuclear Energy;</a:t>
            </a:r>
          </a:p>
          <a:p>
            <a:pPr algn="ctr"/>
            <a:r>
              <a:rPr lang="en-US" sz="1600" dirty="0">
                <a:ln>
                  <a:solidFill>
                    <a:schemeClr val="tx1">
                      <a:alpha val="25000"/>
                    </a:schemeClr>
                  </a:solidFill>
                </a:ln>
              </a:rPr>
              <a:t> 20% Nuclear  Environmental</a:t>
            </a:r>
            <a:endParaRPr lang="en-US" sz="1600" dirty="0"/>
          </a:p>
        </p:txBody>
      </p:sp>
      <p:sp>
        <p:nvSpPr>
          <p:cNvPr id="19" name="Rectangle 18">
            <a:extLst>
              <a:ext uri="{FF2B5EF4-FFF2-40B4-BE49-F238E27FC236}">
                <a16:creationId xmlns:a16="http://schemas.microsoft.com/office/drawing/2014/main" id="{07EC66A5-1B47-B14D-85D0-22FC3A7692CD}"/>
              </a:ext>
            </a:extLst>
          </p:cNvPr>
          <p:cNvSpPr/>
          <p:nvPr/>
        </p:nvSpPr>
        <p:spPr>
          <a:xfrm>
            <a:off x="6748543" y="5390002"/>
            <a:ext cx="1647665" cy="1077218"/>
          </a:xfrm>
          <a:prstGeom prst="rect">
            <a:avLst/>
          </a:prstGeom>
        </p:spPr>
        <p:txBody>
          <a:bodyPr wrap="square">
            <a:spAutoFit/>
          </a:bodyPr>
          <a:lstStyle/>
          <a:p>
            <a:pPr algn="ctr"/>
            <a:r>
              <a:rPr lang="en-US" sz="1600" dirty="0">
                <a:ln>
                  <a:solidFill>
                    <a:schemeClr val="tx1">
                      <a:alpha val="25000"/>
                    </a:schemeClr>
                  </a:solidFill>
                </a:ln>
              </a:rPr>
              <a:t>50% Nuclear Energy;</a:t>
            </a:r>
          </a:p>
          <a:p>
            <a:pPr algn="ctr"/>
            <a:r>
              <a:rPr lang="en-US" sz="1600" dirty="0">
                <a:ln>
                  <a:solidFill>
                    <a:schemeClr val="tx1">
                      <a:alpha val="25000"/>
                    </a:schemeClr>
                  </a:solidFill>
                </a:ln>
              </a:rPr>
              <a:t> 50% Nuclear Environmental</a:t>
            </a:r>
            <a:endParaRPr lang="en-US" sz="1600" dirty="0"/>
          </a:p>
        </p:txBody>
      </p:sp>
    </p:spTree>
    <p:extLst>
      <p:ext uri="{BB962C8B-B14F-4D97-AF65-F5344CB8AC3E}">
        <p14:creationId xmlns:p14="http://schemas.microsoft.com/office/powerpoint/2010/main" val="3679663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F3ADF2AD-4C21-224B-88A4-E2C21D57F100}"/>
              </a:ext>
            </a:extLst>
          </p:cNvPr>
          <p:cNvGraphicFramePr>
            <a:graphicFrameLocks/>
          </p:cNvGraphicFramePr>
          <p:nvPr>
            <p:extLst>
              <p:ext uri="{D42A27DB-BD31-4B8C-83A1-F6EECF244321}">
                <p14:modId xmlns:p14="http://schemas.microsoft.com/office/powerpoint/2010/main" val="2330421707"/>
              </p:ext>
            </p:extLst>
          </p:nvPr>
        </p:nvGraphicFramePr>
        <p:xfrm>
          <a:off x="381001" y="1119543"/>
          <a:ext cx="8465714" cy="5441277"/>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grpSp>
        <p:nvGrpSpPr>
          <p:cNvPr id="10" name="Group 9"/>
          <p:cNvGrpSpPr/>
          <p:nvPr/>
        </p:nvGrpSpPr>
        <p:grpSpPr>
          <a:xfrm>
            <a:off x="1145058" y="86915"/>
            <a:ext cx="7158680" cy="903685"/>
            <a:chOff x="1592553" y="1505724"/>
            <a:chExt cx="5725498" cy="2516150"/>
          </a:xfrm>
        </p:grpSpPr>
        <p:sp>
          <p:nvSpPr>
            <p:cNvPr id="11" name="Rounded Rectangle 10"/>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RCNET Student Demographics</a:t>
              </a:r>
            </a:p>
          </p:txBody>
        </p:sp>
        <p:pic>
          <p:nvPicPr>
            <p:cNvPr id="12"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descr="D:\For You\shado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aphicFrame>
        <p:nvGraphicFramePr>
          <p:cNvPr id="13" name="Chart 12">
            <a:extLst>
              <a:ext uri="{FF2B5EF4-FFF2-40B4-BE49-F238E27FC236}">
                <a16:creationId xmlns:a16="http://schemas.microsoft.com/office/drawing/2014/main" id="{ED1E5A4D-D1E2-C349-AABA-7A50F533ED52}"/>
              </a:ext>
            </a:extLst>
          </p:cNvPr>
          <p:cNvGraphicFramePr>
            <a:graphicFrameLocks/>
          </p:cNvGraphicFramePr>
          <p:nvPr/>
        </p:nvGraphicFramePr>
        <p:xfrm>
          <a:off x="546242" y="1324411"/>
          <a:ext cx="8216758" cy="390906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226377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14399" y="1973380"/>
            <a:ext cx="7158680" cy="1946932"/>
            <a:chOff x="1592553" y="1505724"/>
            <a:chExt cx="5725498" cy="2516150"/>
          </a:xfrm>
        </p:grpSpPr>
        <p:sp>
          <p:nvSpPr>
            <p:cNvPr id="5" name="Rounded Rectangle 4"/>
            <p:cNvSpPr/>
            <p:nvPr/>
          </p:nvSpPr>
          <p:spPr>
            <a:xfrm>
              <a:off x="1627285" y="1665840"/>
              <a:ext cx="5690766" cy="2195920"/>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RCNET Best Practices</a:t>
              </a:r>
              <a:endParaRPr lang="en-US" sz="3200" b="1" dirty="0">
                <a:solidFill>
                  <a:srgbClr val="FFC000"/>
                </a:solidFill>
                <a:effectLst>
                  <a:outerShdw blurRad="38100" dist="38100" dir="2700000" algn="tl">
                    <a:srgbClr val="000000">
                      <a:alpha val="43137"/>
                    </a:srgbClr>
                  </a:outerShdw>
                </a:effectLst>
                <a:latin typeface="Bradley Hand ITC" panose="03070402050302030203" pitchFamily="66" charset="0"/>
              </a:endParaRPr>
            </a:p>
          </p:txBody>
        </p:sp>
        <p:pic>
          <p:nvPicPr>
            <p:cNvPr id="6"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30063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97178" y="0"/>
            <a:ext cx="8629651" cy="1085850"/>
            <a:chOff x="1592553" y="1505724"/>
            <a:chExt cx="5725498" cy="2516150"/>
          </a:xfrm>
        </p:grpSpPr>
        <p:sp>
          <p:nvSpPr>
            <p:cNvPr id="5" name="Rounded Rectangle 4"/>
            <p:cNvSpPr/>
            <p:nvPr/>
          </p:nvSpPr>
          <p:spPr>
            <a:xfrm>
              <a:off x="1627285" y="1665840"/>
              <a:ext cx="5690766" cy="2195920"/>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Amazing New Website</a:t>
              </a:r>
              <a:endParaRPr lang="en-US" sz="3200" b="1" dirty="0">
                <a:solidFill>
                  <a:srgbClr val="FFC000"/>
                </a:solidFill>
                <a:effectLst>
                  <a:outerShdw blurRad="38100" dist="38100" dir="2700000" algn="tl">
                    <a:srgbClr val="000000">
                      <a:alpha val="43137"/>
                    </a:srgbClr>
                  </a:outerShdw>
                </a:effectLst>
                <a:latin typeface="Bradley Hand ITC" panose="03070402050302030203" pitchFamily="66" charset="0"/>
              </a:endParaRPr>
            </a:p>
          </p:txBody>
        </p:sp>
        <p:pic>
          <p:nvPicPr>
            <p:cNvPr id="6"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 name="Picture 1">
            <a:extLst>
              <a:ext uri="{FF2B5EF4-FFF2-40B4-BE49-F238E27FC236}">
                <a16:creationId xmlns:a16="http://schemas.microsoft.com/office/drawing/2014/main" id="{AD5BEAE8-3CC2-8B43-995D-03F7F769A0B8}"/>
              </a:ext>
            </a:extLst>
          </p:cNvPr>
          <p:cNvPicPr>
            <a:picLocks noChangeAspect="1"/>
          </p:cNvPicPr>
          <p:nvPr/>
        </p:nvPicPr>
        <p:blipFill>
          <a:blip r:embed="rId5"/>
          <a:stretch>
            <a:fillRect/>
          </a:stretch>
        </p:blipFill>
        <p:spPr>
          <a:xfrm>
            <a:off x="40003" y="1336267"/>
            <a:ext cx="9144000" cy="5122726"/>
          </a:xfrm>
          <a:prstGeom prst="rect">
            <a:avLst/>
          </a:prstGeom>
        </p:spPr>
      </p:pic>
    </p:spTree>
    <p:extLst>
      <p:ext uri="{BB962C8B-B14F-4D97-AF65-F5344CB8AC3E}">
        <p14:creationId xmlns:p14="http://schemas.microsoft.com/office/powerpoint/2010/main" val="1613773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8647" y="1404731"/>
            <a:ext cx="8513939" cy="4400711"/>
          </a:xfrm>
          <a:prstGeom prst="rect">
            <a:avLst/>
          </a:prstGeom>
        </p:spPr>
      </p:pic>
      <p:grpSp>
        <p:nvGrpSpPr>
          <p:cNvPr id="4" name="Group 3">
            <a:extLst>
              <a:ext uri="{FF2B5EF4-FFF2-40B4-BE49-F238E27FC236}">
                <a16:creationId xmlns:a16="http://schemas.microsoft.com/office/drawing/2014/main" id="{D20D4A56-FC81-3F4E-AAEC-870ABF23342A}"/>
              </a:ext>
            </a:extLst>
          </p:cNvPr>
          <p:cNvGrpSpPr/>
          <p:nvPr/>
        </p:nvGrpSpPr>
        <p:grpSpPr>
          <a:xfrm>
            <a:off x="349526" y="0"/>
            <a:ext cx="8629651" cy="1085850"/>
            <a:chOff x="1592553" y="1505724"/>
            <a:chExt cx="5725498" cy="2516150"/>
          </a:xfrm>
        </p:grpSpPr>
        <p:sp>
          <p:nvSpPr>
            <p:cNvPr id="5" name="Rounded Rectangle 4">
              <a:extLst>
                <a:ext uri="{FF2B5EF4-FFF2-40B4-BE49-F238E27FC236}">
                  <a16:creationId xmlns:a16="http://schemas.microsoft.com/office/drawing/2014/main" id="{00892B08-42D2-3B41-BE3A-26DA2D11604B}"/>
                </a:ext>
              </a:extLst>
            </p:cNvPr>
            <p:cNvSpPr/>
            <p:nvPr/>
          </p:nvSpPr>
          <p:spPr>
            <a:xfrm>
              <a:off x="1627285" y="1665840"/>
              <a:ext cx="5690766" cy="2195920"/>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Customized Marketing Material</a:t>
              </a:r>
              <a:endParaRPr lang="en-US" sz="3200" b="1" dirty="0">
                <a:solidFill>
                  <a:srgbClr val="FFC000"/>
                </a:solidFill>
                <a:effectLst>
                  <a:outerShdw blurRad="38100" dist="38100" dir="2700000" algn="tl">
                    <a:srgbClr val="000000">
                      <a:alpha val="43137"/>
                    </a:srgbClr>
                  </a:outerShdw>
                </a:effectLst>
                <a:latin typeface="Bradley Hand ITC" panose="03070402050302030203" pitchFamily="66" charset="0"/>
              </a:endParaRPr>
            </a:p>
          </p:txBody>
        </p:sp>
        <p:pic>
          <p:nvPicPr>
            <p:cNvPr id="6" name="Picture 2" descr="D:\For You\shadow.png">
              <a:extLst>
                <a:ext uri="{FF2B5EF4-FFF2-40B4-BE49-F238E27FC236}">
                  <a16:creationId xmlns:a16="http://schemas.microsoft.com/office/drawing/2014/main" id="{7E1C155B-2A42-6348-AE1E-9452C5805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descr="D:\For You\shadow.png">
              <a:extLst>
                <a:ext uri="{FF2B5EF4-FFF2-40B4-BE49-F238E27FC236}">
                  <a16:creationId xmlns:a16="http://schemas.microsoft.com/office/drawing/2014/main" id="{24854D5A-45EF-3348-B5A6-3CBF847360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Rectangle 1">
            <a:extLst>
              <a:ext uri="{FF2B5EF4-FFF2-40B4-BE49-F238E27FC236}">
                <a16:creationId xmlns:a16="http://schemas.microsoft.com/office/drawing/2014/main" id="{84810FE1-6520-2F4C-B2CF-6DD337689C77}"/>
              </a:ext>
            </a:extLst>
          </p:cNvPr>
          <p:cNvSpPr/>
          <p:nvPr/>
        </p:nvSpPr>
        <p:spPr>
          <a:xfrm>
            <a:off x="349526" y="5963335"/>
            <a:ext cx="7731483" cy="923330"/>
          </a:xfrm>
          <a:prstGeom prst="rect">
            <a:avLst/>
          </a:prstGeom>
        </p:spPr>
        <p:txBody>
          <a:bodyPr wrap="square">
            <a:spAutoFit/>
          </a:bodyPr>
          <a:lstStyle/>
          <a:p>
            <a:pPr marL="285750" indent="-285750">
              <a:buFont typeface="Arial" panose="020B0604020202020204" pitchFamily="34" charset="0"/>
              <a:buChar char="•"/>
            </a:pPr>
            <a:r>
              <a:rPr lang="en-US" b="1" dirty="0"/>
              <a:t>Viral video promoted by White House with custom beginning and end options</a:t>
            </a:r>
          </a:p>
          <a:p>
            <a:pPr marL="285750" indent="-285750">
              <a:buFont typeface="Arial" panose="020B0604020202020204" pitchFamily="34" charset="0"/>
              <a:buChar char="•"/>
            </a:pPr>
            <a:r>
              <a:rPr lang="en-US" b="1" dirty="0">
                <a:hlinkClick r:id="rId5"/>
              </a:rPr>
              <a:t>https://</a:t>
            </a:r>
            <a:r>
              <a:rPr lang="en-US" b="1" dirty="0" err="1">
                <a:hlinkClick r:id="rId5"/>
              </a:rPr>
              <a:t>www.youtube.com</a:t>
            </a:r>
            <a:r>
              <a:rPr lang="en-US" b="1" dirty="0">
                <a:hlinkClick r:id="rId5"/>
              </a:rPr>
              <a:t>/</a:t>
            </a:r>
            <a:r>
              <a:rPr lang="en-US" b="1" dirty="0" err="1">
                <a:hlinkClick r:id="rId5"/>
              </a:rPr>
              <a:t>watch?v</a:t>
            </a:r>
            <a:r>
              <a:rPr lang="en-US" b="1" dirty="0">
                <a:hlinkClick r:id="rId5"/>
              </a:rPr>
              <a:t>=4QH-D4_FK18&amp;t=28s</a:t>
            </a:r>
            <a:endParaRPr lang="en-US" b="1" dirty="0"/>
          </a:p>
        </p:txBody>
      </p:sp>
    </p:spTree>
    <p:extLst>
      <p:ext uri="{BB962C8B-B14F-4D97-AF65-F5344CB8AC3E}">
        <p14:creationId xmlns:p14="http://schemas.microsoft.com/office/powerpoint/2010/main" val="2039477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Lst>
          </a:blip>
          <a:stretch>
            <a:fillRect/>
          </a:stretch>
        </p:blipFill>
        <p:spPr>
          <a:xfrm>
            <a:off x="0" y="1223769"/>
            <a:ext cx="9144000" cy="4043761"/>
          </a:xfrm>
          <a:prstGeom prst="rect">
            <a:avLst/>
          </a:prstGeom>
          <a:effectLst>
            <a:softEdge rad="254000"/>
          </a:effectLst>
        </p:spPr>
      </p:pic>
      <p:sp>
        <p:nvSpPr>
          <p:cNvPr id="5" name="Rounded Rectangle 4">
            <a:extLst>
              <a:ext uri="{FF2B5EF4-FFF2-40B4-BE49-F238E27FC236}">
                <a16:creationId xmlns:a16="http://schemas.microsoft.com/office/drawing/2014/main" id="{84D8A108-1616-4543-94C8-DFD00E2C684C}"/>
              </a:ext>
            </a:extLst>
          </p:cNvPr>
          <p:cNvSpPr/>
          <p:nvPr/>
        </p:nvSpPr>
        <p:spPr>
          <a:xfrm>
            <a:off x="283349" y="92765"/>
            <a:ext cx="8577302" cy="947654"/>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Best Practices on Math and Minority Engagement</a:t>
            </a:r>
            <a:endParaRPr lang="en-US" sz="3200" b="1" dirty="0">
              <a:solidFill>
                <a:srgbClr val="FFC000"/>
              </a:solidFill>
              <a:effectLst>
                <a:outerShdw blurRad="38100" dist="38100" dir="2700000" algn="tl">
                  <a:srgbClr val="000000">
                    <a:alpha val="43137"/>
                  </a:srgbClr>
                </a:outerShdw>
              </a:effectLst>
              <a:latin typeface="Bradley Hand ITC" panose="03070402050302030203" pitchFamily="66" charset="0"/>
            </a:endParaRPr>
          </a:p>
        </p:txBody>
      </p:sp>
      <p:sp>
        <p:nvSpPr>
          <p:cNvPr id="3" name="TextBox 2">
            <a:extLst>
              <a:ext uri="{FF2B5EF4-FFF2-40B4-BE49-F238E27FC236}">
                <a16:creationId xmlns:a16="http://schemas.microsoft.com/office/drawing/2014/main" id="{B95C6D94-8253-0D40-810E-A51F805699EC}"/>
              </a:ext>
            </a:extLst>
          </p:cNvPr>
          <p:cNvSpPr txBox="1"/>
          <p:nvPr/>
        </p:nvSpPr>
        <p:spPr>
          <a:xfrm>
            <a:off x="480060" y="5349895"/>
            <a:ext cx="7875270" cy="150810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b="1" dirty="0"/>
              <a:t>Implemented at 14 colleges and institutionalized at 2 colleges</a:t>
            </a:r>
          </a:p>
          <a:p>
            <a:pPr marL="285750" indent="-285750">
              <a:spcAft>
                <a:spcPts val="1200"/>
              </a:spcAft>
              <a:buFont typeface="Arial" panose="020B0604020202020204" pitchFamily="34" charset="0"/>
              <a:buChar char="•"/>
            </a:pPr>
            <a:r>
              <a:rPr lang="en-US" b="1" dirty="0"/>
              <a:t>Increased national minority Involvement by ~6%</a:t>
            </a:r>
          </a:p>
          <a:p>
            <a:pPr marL="285750" indent="-285750">
              <a:spcAft>
                <a:spcPts val="1200"/>
              </a:spcAft>
              <a:buFont typeface="Arial" panose="020B0604020202020204" pitchFamily="34" charset="0"/>
              <a:buChar char="•"/>
            </a:pPr>
            <a:r>
              <a:rPr lang="en-US" b="1" dirty="0"/>
              <a:t>Featured in Diverse Magazine, National Academy of Science, and by ASPEN Foundation </a:t>
            </a:r>
          </a:p>
        </p:txBody>
      </p:sp>
    </p:spTree>
    <p:extLst>
      <p:ext uri="{BB962C8B-B14F-4D97-AF65-F5344CB8AC3E}">
        <p14:creationId xmlns:p14="http://schemas.microsoft.com/office/powerpoint/2010/main" val="977051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84D8A108-1616-4543-94C8-DFD00E2C684C}"/>
              </a:ext>
            </a:extLst>
          </p:cNvPr>
          <p:cNvSpPr/>
          <p:nvPr/>
        </p:nvSpPr>
        <p:spPr>
          <a:xfrm>
            <a:off x="283349" y="92765"/>
            <a:ext cx="8577302" cy="947654"/>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Helping Programs Stay Open</a:t>
            </a:r>
            <a:endParaRPr lang="en-US" sz="3200" b="1" dirty="0">
              <a:solidFill>
                <a:srgbClr val="FFC000"/>
              </a:solidFill>
              <a:effectLst>
                <a:outerShdw blurRad="38100" dist="38100" dir="2700000" algn="tl">
                  <a:srgbClr val="000000">
                    <a:alpha val="43137"/>
                  </a:srgbClr>
                </a:outerShdw>
              </a:effectLst>
              <a:latin typeface="Bradley Hand ITC" panose="03070402050302030203" pitchFamily="66" charset="0"/>
            </a:endParaRPr>
          </a:p>
        </p:txBody>
      </p:sp>
      <p:sp>
        <p:nvSpPr>
          <p:cNvPr id="3" name="TextBox 2">
            <a:extLst>
              <a:ext uri="{FF2B5EF4-FFF2-40B4-BE49-F238E27FC236}">
                <a16:creationId xmlns:a16="http://schemas.microsoft.com/office/drawing/2014/main" id="{B95C6D94-8253-0D40-810E-A51F805699EC}"/>
              </a:ext>
            </a:extLst>
          </p:cNvPr>
          <p:cNvSpPr txBox="1"/>
          <p:nvPr/>
        </p:nvSpPr>
        <p:spPr>
          <a:xfrm>
            <a:off x="480059" y="5349895"/>
            <a:ext cx="8380591" cy="64633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b="1" dirty="0"/>
              <a:t>Partnered and worked out administrative details (like financial aid, accreditation, transfer) with online options at TESC, Bismarck State College, and IRSC</a:t>
            </a:r>
          </a:p>
        </p:txBody>
      </p:sp>
      <p:pic>
        <p:nvPicPr>
          <p:cNvPr id="3074" name="Picture 2" descr="VLOG #13] Visited empty classroom, eagerly awaiting students amid COVID-19  spread - YouTube">
            <a:extLst>
              <a:ext uri="{FF2B5EF4-FFF2-40B4-BE49-F238E27FC236}">
                <a16:creationId xmlns:a16="http://schemas.microsoft.com/office/drawing/2014/main" id="{DAD929C4-1F22-C040-8491-D7AB2895CA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625"/>
          <a:stretch/>
        </p:blipFill>
        <p:spPr bwMode="auto">
          <a:xfrm>
            <a:off x="1991677" y="1257300"/>
            <a:ext cx="5160645" cy="3440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710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84D8A108-1616-4543-94C8-DFD00E2C684C}"/>
              </a:ext>
            </a:extLst>
          </p:cNvPr>
          <p:cNvSpPr/>
          <p:nvPr/>
        </p:nvSpPr>
        <p:spPr>
          <a:xfrm>
            <a:off x="283349" y="92765"/>
            <a:ext cx="8577302" cy="947654"/>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Tons of Curriculum for Nuclear Energy and Environmental Programs </a:t>
            </a:r>
            <a:endParaRPr lang="en-US" sz="3200" b="1" dirty="0">
              <a:solidFill>
                <a:srgbClr val="FFC000"/>
              </a:solidFill>
              <a:effectLst>
                <a:outerShdw blurRad="38100" dist="38100" dir="2700000" algn="tl">
                  <a:srgbClr val="000000">
                    <a:alpha val="43137"/>
                  </a:srgbClr>
                </a:outerShdw>
              </a:effectLst>
              <a:latin typeface="Bradley Hand ITC" panose="03070402050302030203" pitchFamily="66" charset="0"/>
            </a:endParaRPr>
          </a:p>
        </p:txBody>
      </p:sp>
      <p:sp>
        <p:nvSpPr>
          <p:cNvPr id="6" name="Rounded Rectangle 5">
            <a:extLst>
              <a:ext uri="{FF2B5EF4-FFF2-40B4-BE49-F238E27FC236}">
                <a16:creationId xmlns:a16="http://schemas.microsoft.com/office/drawing/2014/main" id="{4B48DB13-3A6C-0E45-BC5E-5A06B7160606}"/>
              </a:ext>
            </a:extLst>
          </p:cNvPr>
          <p:cNvSpPr/>
          <p:nvPr/>
        </p:nvSpPr>
        <p:spPr>
          <a:xfrm>
            <a:off x="152400" y="1778835"/>
            <a:ext cx="3225114" cy="4646514"/>
          </a:xfrm>
          <a:prstGeom prst="roundRect">
            <a:avLst/>
          </a:prstGeom>
          <a:solidFill>
            <a:schemeClr val="tx2">
              <a:alpha val="10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RCNET-Percentage-Block-03c.jpg">
            <a:extLst>
              <a:ext uri="{FF2B5EF4-FFF2-40B4-BE49-F238E27FC236}">
                <a16:creationId xmlns:a16="http://schemas.microsoft.com/office/drawing/2014/main" id="{F397A9F8-3E69-0042-BD58-0B2FA925E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4380" y="1814403"/>
            <a:ext cx="5291372" cy="4646514"/>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5D05E135-F1D5-0F4D-9CDB-D0BF0B9EF7D3}"/>
              </a:ext>
            </a:extLst>
          </p:cNvPr>
          <p:cNvSpPr txBox="1"/>
          <p:nvPr/>
        </p:nvSpPr>
        <p:spPr>
          <a:xfrm>
            <a:off x="248461" y="1978433"/>
            <a:ext cx="3267486" cy="4247317"/>
          </a:xfrm>
          <a:prstGeom prst="rect">
            <a:avLst/>
          </a:prstGeom>
          <a:noFill/>
        </p:spPr>
        <p:txBody>
          <a:bodyPr wrap="square" rtlCol="0">
            <a:spAutoFit/>
          </a:bodyPr>
          <a:lstStyle/>
          <a:p>
            <a:pPr marL="342900" indent="-342900">
              <a:lnSpc>
                <a:spcPct val="150000"/>
              </a:lnSpc>
              <a:buFont typeface="+mj-lt"/>
              <a:buAutoNum type="arabicPeriod"/>
            </a:pPr>
            <a:r>
              <a:rPr lang="en-US" sz="2000" b="1" dirty="0"/>
              <a:t>Cohort</a:t>
            </a:r>
          </a:p>
          <a:p>
            <a:pPr marL="342900" indent="-342900">
              <a:lnSpc>
                <a:spcPct val="150000"/>
              </a:lnSpc>
              <a:buFont typeface="+mj-lt"/>
              <a:buAutoNum type="arabicPeriod"/>
            </a:pPr>
            <a:endParaRPr lang="en-US" sz="2000" b="1" dirty="0"/>
          </a:p>
          <a:p>
            <a:pPr marL="342900" indent="-342900">
              <a:lnSpc>
                <a:spcPct val="150000"/>
              </a:lnSpc>
              <a:buFont typeface="+mj-lt"/>
              <a:buAutoNum type="arabicPeriod"/>
            </a:pPr>
            <a:r>
              <a:rPr lang="en-US" sz="2000" b="1" dirty="0"/>
              <a:t>Guided Pathway</a:t>
            </a:r>
          </a:p>
          <a:p>
            <a:pPr marL="342900" indent="-342900">
              <a:lnSpc>
                <a:spcPct val="150000"/>
              </a:lnSpc>
              <a:buFont typeface="+mj-lt"/>
              <a:buAutoNum type="arabicPeriod"/>
            </a:pPr>
            <a:endParaRPr lang="en-US" sz="2000" b="1" dirty="0"/>
          </a:p>
          <a:p>
            <a:pPr marL="342900" indent="-342900">
              <a:lnSpc>
                <a:spcPct val="150000"/>
              </a:lnSpc>
              <a:buFont typeface="+mj-lt"/>
              <a:buAutoNum type="arabicPeriod"/>
            </a:pPr>
            <a:r>
              <a:rPr lang="en-US" sz="2000" b="1" dirty="0"/>
              <a:t>Common 1</a:t>
            </a:r>
            <a:r>
              <a:rPr lang="en-US" sz="2000" b="1" baseline="30000" dirty="0"/>
              <a:t>st</a:t>
            </a:r>
            <a:r>
              <a:rPr lang="en-US" sz="2000" b="1" dirty="0"/>
              <a:t> year</a:t>
            </a:r>
          </a:p>
          <a:p>
            <a:pPr marL="342900" indent="-342900">
              <a:lnSpc>
                <a:spcPct val="150000"/>
              </a:lnSpc>
              <a:buFont typeface="+mj-lt"/>
              <a:buAutoNum type="arabicPeriod"/>
            </a:pPr>
            <a:endParaRPr lang="en-US" sz="2000" b="1" dirty="0"/>
          </a:p>
          <a:p>
            <a:pPr marL="342900" indent="-342900">
              <a:lnSpc>
                <a:spcPct val="150000"/>
              </a:lnSpc>
              <a:buFont typeface="+mj-lt"/>
              <a:buAutoNum type="arabicPeriod"/>
            </a:pPr>
            <a:r>
              <a:rPr lang="en-US" sz="2000" b="1" dirty="0"/>
              <a:t>Embedded Internship</a:t>
            </a:r>
          </a:p>
          <a:p>
            <a:pPr marL="342900" indent="-342900">
              <a:lnSpc>
                <a:spcPct val="150000"/>
              </a:lnSpc>
              <a:buFont typeface="+mj-lt"/>
              <a:buAutoNum type="arabicPeriod"/>
            </a:pPr>
            <a:endParaRPr lang="en-US" sz="2000" b="1" dirty="0"/>
          </a:p>
          <a:p>
            <a:pPr marL="342900" indent="-342900">
              <a:lnSpc>
                <a:spcPct val="150000"/>
              </a:lnSpc>
              <a:buFont typeface="+mj-lt"/>
              <a:buAutoNum type="arabicPeriod"/>
            </a:pPr>
            <a:r>
              <a:rPr lang="en-US" sz="2000" b="1" dirty="0"/>
              <a:t>Embedded Certifications</a:t>
            </a:r>
          </a:p>
        </p:txBody>
      </p:sp>
    </p:spTree>
    <p:extLst>
      <p:ext uri="{BB962C8B-B14F-4D97-AF65-F5344CB8AC3E}">
        <p14:creationId xmlns:p14="http://schemas.microsoft.com/office/powerpoint/2010/main" val="1943625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2006" y="61411"/>
            <a:ext cx="7158680" cy="1298759"/>
            <a:chOff x="1592553" y="1505724"/>
            <a:chExt cx="5725498" cy="2516150"/>
          </a:xfrm>
        </p:grpSpPr>
        <p:sp>
          <p:nvSpPr>
            <p:cNvPr id="6" name="Rounded Rectangle 5"/>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solidFill>
                    <a:schemeClr val="bg1"/>
                  </a:solidFill>
                  <a:effectLst>
                    <a:outerShdw blurRad="38100" dist="38100" dir="2700000" algn="tl">
                      <a:srgbClr val="000000">
                        <a:alpha val="43137"/>
                      </a:srgbClr>
                    </a:outerShdw>
                  </a:effectLst>
                </a:rPr>
                <a:t>Established Standardized Curriculum with Industry Recognized Certificate</a:t>
              </a:r>
            </a:p>
          </p:txBody>
        </p:sp>
        <p:pic>
          <p:nvPicPr>
            <p:cNvPr id="7"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Rectangle 2">
            <a:extLst>
              <a:ext uri="{FF2B5EF4-FFF2-40B4-BE49-F238E27FC236}">
                <a16:creationId xmlns:a16="http://schemas.microsoft.com/office/drawing/2014/main" id="{5A3B0677-647A-8248-B4AA-F65F49FDA3E9}"/>
              </a:ext>
            </a:extLst>
          </p:cNvPr>
          <p:cNvSpPr/>
          <p:nvPr/>
        </p:nvSpPr>
        <p:spPr>
          <a:xfrm>
            <a:off x="0" y="1628448"/>
            <a:ext cx="8764297" cy="3970318"/>
          </a:xfrm>
          <a:prstGeom prst="rect">
            <a:avLst/>
          </a:prstGeom>
        </p:spPr>
        <p:txBody>
          <a:bodyPr wrap="square">
            <a:spAutoFit/>
          </a:bodyPr>
          <a:lstStyle/>
          <a:p>
            <a:pPr marL="285750" indent="-285750" fontAlgn="base">
              <a:buFont typeface="Arial" panose="020B0604020202020204" pitchFamily="34" charset="0"/>
              <a:buChar char="•"/>
            </a:pPr>
            <a:r>
              <a:rPr lang="en-US" b="1" dirty="0"/>
              <a:t>In 2011, recognizing the immediate need for a large replacement nuclear workforce, RCNET worked with industry and nuclear agencies to create a nuclear unified curriculum program. This credential awarded to colleges by INPO verifies that a credentialed college teaches their program to the nuclear standards (ACAD 08-006) and has aligned with local industry.</a:t>
            </a:r>
          </a:p>
          <a:p>
            <a:pPr marL="285750" indent="-285750" fontAlgn="base">
              <a:buFont typeface="Arial" panose="020B0604020202020204" pitchFamily="34" charset="0"/>
              <a:buChar char="•"/>
            </a:pPr>
            <a:endParaRPr lang="en-US" b="1" dirty="0"/>
          </a:p>
          <a:p>
            <a:pPr marL="285750" indent="-285750" fontAlgn="base">
              <a:buFont typeface="Arial" panose="020B0604020202020204" pitchFamily="34" charset="0"/>
              <a:buChar char="•"/>
            </a:pPr>
            <a:r>
              <a:rPr lang="en-US" b="1" dirty="0"/>
              <a:t>Students graduating from credentialed colleges and having achieved an 80% or higher in all key courses are awarded an industry-recognized portable certificate.</a:t>
            </a:r>
          </a:p>
          <a:p>
            <a:pPr marL="285750" indent="-285750" fontAlgn="base">
              <a:buFont typeface="Arial" panose="020B0604020202020204" pitchFamily="34" charset="0"/>
              <a:buChar char="•"/>
            </a:pPr>
            <a:endParaRPr lang="en-US" b="1" dirty="0"/>
          </a:p>
          <a:p>
            <a:pPr marL="285750" indent="-285750" fontAlgn="base">
              <a:buFont typeface="Arial" panose="020B0604020202020204" pitchFamily="34" charset="0"/>
              <a:buChar char="•"/>
            </a:pPr>
            <a:r>
              <a:rPr lang="en-US" b="1" dirty="0"/>
              <a:t>Since 2011, RCNET has helped over 20 colleges obtain this certification resulting in over 1,5000 NUCP certificates awarded to nuclear technician graduates.</a:t>
            </a:r>
          </a:p>
          <a:p>
            <a:pPr marL="285750" indent="-285750" fontAlgn="base">
              <a:buFont typeface="Arial" panose="020B0604020202020204" pitchFamily="34" charset="0"/>
              <a:buChar char="•"/>
            </a:pPr>
            <a:endParaRPr lang="en-US" b="1" dirty="0"/>
          </a:p>
          <a:p>
            <a:pPr marL="285750" indent="-285750" fontAlgn="base">
              <a:buFont typeface="Arial" panose="020B0604020202020204" pitchFamily="34" charset="0"/>
              <a:buChar char="•"/>
            </a:pPr>
            <a:r>
              <a:rPr lang="en-US" b="1" dirty="0"/>
              <a:t>Additionally, RCNET has developed a host of curriculum resources mapped to the over 1,200 NUCP learning objectives which can be found below.</a:t>
            </a:r>
          </a:p>
        </p:txBody>
      </p:sp>
    </p:spTree>
    <p:extLst>
      <p:ext uri="{BB962C8B-B14F-4D97-AF65-F5344CB8AC3E}">
        <p14:creationId xmlns:p14="http://schemas.microsoft.com/office/powerpoint/2010/main" val="1574621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2665" y="1208840"/>
            <a:ext cx="7048500" cy="446276"/>
          </a:xfrm>
          <a:prstGeom prst="rect">
            <a:avLst/>
          </a:prstGeom>
          <a:noFill/>
        </p:spPr>
        <p:txBody>
          <a:bodyPr wrap="square" lIns="0" rIns="0" rtlCol="0">
            <a:spAutoFit/>
          </a:bodyPr>
          <a:lstStyle/>
          <a:p>
            <a:pPr algn="l"/>
            <a:r>
              <a:rPr lang="en-US" sz="2400" b="1" dirty="0">
                <a:latin typeface="+mn-lt"/>
              </a:rPr>
              <a:t>ATE: </a:t>
            </a:r>
            <a:r>
              <a:rPr lang="en-US" sz="2400" dirty="0">
                <a:latin typeface="+mn-lt"/>
              </a:rPr>
              <a:t>Advanced Technological Education</a:t>
            </a:r>
          </a:p>
        </p:txBody>
      </p:sp>
      <p:sp>
        <p:nvSpPr>
          <p:cNvPr id="3" name="TextBox 2"/>
          <p:cNvSpPr txBox="1"/>
          <p:nvPr/>
        </p:nvSpPr>
        <p:spPr>
          <a:xfrm>
            <a:off x="1197955" y="1683309"/>
            <a:ext cx="6199039" cy="1754326"/>
          </a:xfrm>
          <a:prstGeom prst="rect">
            <a:avLst/>
          </a:prstGeom>
          <a:noFill/>
        </p:spPr>
        <p:txBody>
          <a:bodyPr wrap="square" lIns="0" rIns="0" rtlCol="0">
            <a:spAutoFit/>
          </a:bodyPr>
          <a:lstStyle/>
          <a:p>
            <a:pPr marL="283464" indent="-192024" algn="l">
              <a:buFont typeface="Wingdings" charset="2"/>
              <a:buChar char="§"/>
            </a:pPr>
            <a:r>
              <a:rPr lang="en-US" dirty="0">
                <a:latin typeface="+mn-lt"/>
              </a:rPr>
              <a:t>Is a funding Division of the National Science Foundation under the Education Directorate </a:t>
            </a:r>
          </a:p>
          <a:p>
            <a:pPr marL="283464" indent="-192024" algn="l">
              <a:buFont typeface="Wingdings" charset="2"/>
              <a:buChar char="§"/>
            </a:pPr>
            <a:r>
              <a:rPr lang="en-US" dirty="0">
                <a:latin typeface="+mn-lt"/>
              </a:rPr>
              <a:t>Receives ~ $65M every year since 1990 to fund community college training</a:t>
            </a:r>
          </a:p>
          <a:p>
            <a:pPr marL="283464" indent="-192024" algn="l">
              <a:buFont typeface="Wingdings" charset="2"/>
              <a:buChar char="§"/>
            </a:pPr>
            <a:r>
              <a:rPr lang="en-US" dirty="0">
                <a:latin typeface="+mn-lt"/>
              </a:rPr>
              <a:t>Approximately schools currently funded</a:t>
            </a:r>
          </a:p>
          <a:p>
            <a:pPr marL="283464" indent="-192024" algn="l">
              <a:buFont typeface="Wingdings" charset="2"/>
              <a:buChar char="§"/>
            </a:pPr>
            <a:r>
              <a:rPr lang="en-US" dirty="0"/>
              <a:t>Highest level of funding (~10 are centers at $1M/year)</a:t>
            </a:r>
            <a:endParaRPr lang="en-US" dirty="0">
              <a:latin typeface="+mn-lt"/>
            </a:endParaRPr>
          </a:p>
        </p:txBody>
      </p:sp>
      <p:grpSp>
        <p:nvGrpSpPr>
          <p:cNvPr id="4" name="Group 3"/>
          <p:cNvGrpSpPr/>
          <p:nvPr/>
        </p:nvGrpSpPr>
        <p:grpSpPr>
          <a:xfrm>
            <a:off x="972064" y="86915"/>
            <a:ext cx="7158680" cy="903685"/>
            <a:chOff x="1592553" y="1505724"/>
            <a:chExt cx="5725498" cy="2516150"/>
          </a:xfrm>
        </p:grpSpPr>
        <p:sp>
          <p:nvSpPr>
            <p:cNvPr id="5" name="Rounded Rectangle 4"/>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What is ATE?</a:t>
              </a:r>
            </a:p>
          </p:txBody>
        </p:sp>
        <p:pic>
          <p:nvPicPr>
            <p:cNvPr id="6" name="Picture 2" descr="D:\For You\shado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8" name="Picture 7"/>
          <p:cNvPicPr>
            <a:picLocks noChangeAspect="1"/>
          </p:cNvPicPr>
          <p:nvPr/>
        </p:nvPicPr>
        <p:blipFill>
          <a:blip r:embed="rId4"/>
          <a:stretch>
            <a:fillRect/>
          </a:stretch>
        </p:blipFill>
        <p:spPr>
          <a:xfrm>
            <a:off x="681935" y="4102151"/>
            <a:ext cx="2108200" cy="2120900"/>
          </a:xfrm>
          <a:prstGeom prst="rect">
            <a:avLst/>
          </a:prstGeom>
        </p:spPr>
      </p:pic>
      <p:pic>
        <p:nvPicPr>
          <p:cNvPr id="9" name="Picture 8"/>
          <p:cNvPicPr>
            <a:picLocks noChangeAspect="1"/>
          </p:cNvPicPr>
          <p:nvPr/>
        </p:nvPicPr>
        <p:blipFill>
          <a:blip r:embed="rId5"/>
          <a:stretch>
            <a:fillRect/>
          </a:stretch>
        </p:blipFill>
        <p:spPr>
          <a:xfrm>
            <a:off x="3763619" y="3722583"/>
            <a:ext cx="4717774" cy="2880036"/>
          </a:xfrm>
          <a:prstGeom prst="rect">
            <a:avLst/>
          </a:prstGeom>
          <a:ln w="38100">
            <a:solidFill>
              <a:schemeClr val="tx1">
                <a:lumMod val="95000"/>
                <a:lumOff val="5000"/>
              </a:schemeClr>
            </a:solidFill>
          </a:ln>
        </p:spPr>
      </p:pic>
    </p:spTree>
    <p:extLst>
      <p:ext uri="{BB962C8B-B14F-4D97-AF65-F5344CB8AC3E}">
        <p14:creationId xmlns:p14="http://schemas.microsoft.com/office/powerpoint/2010/main" val="400125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02006" y="61411"/>
            <a:ext cx="7158680" cy="1298759"/>
            <a:chOff x="1592553" y="1505724"/>
            <a:chExt cx="5725498" cy="2516150"/>
          </a:xfrm>
        </p:grpSpPr>
        <p:sp>
          <p:nvSpPr>
            <p:cNvPr id="6" name="Rounded Rectangle 5"/>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solidFill>
                    <a:schemeClr val="bg1"/>
                  </a:solidFill>
                  <a:effectLst>
                    <a:outerShdw blurRad="38100" dist="38100" dir="2700000" algn="tl">
                      <a:srgbClr val="000000">
                        <a:alpha val="43137"/>
                      </a:srgbClr>
                    </a:outerShdw>
                  </a:effectLst>
                </a:rPr>
                <a:t>Established Standardized Curriculum with Industry Recognized Certificate</a:t>
              </a:r>
            </a:p>
          </p:txBody>
        </p:sp>
        <p:pic>
          <p:nvPicPr>
            <p:cNvPr id="7"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 name="Picture 1">
            <a:extLst>
              <a:ext uri="{FF2B5EF4-FFF2-40B4-BE49-F238E27FC236}">
                <a16:creationId xmlns:a16="http://schemas.microsoft.com/office/drawing/2014/main" id="{CE191692-D915-F845-87BE-F39BF605A413}"/>
              </a:ext>
            </a:extLst>
          </p:cNvPr>
          <p:cNvPicPr>
            <a:picLocks noChangeAspect="1"/>
          </p:cNvPicPr>
          <p:nvPr/>
        </p:nvPicPr>
        <p:blipFill>
          <a:blip r:embed="rId5"/>
          <a:stretch>
            <a:fillRect/>
          </a:stretch>
        </p:blipFill>
        <p:spPr>
          <a:xfrm>
            <a:off x="251460" y="1847675"/>
            <a:ext cx="8641080" cy="4717363"/>
          </a:xfrm>
          <a:prstGeom prst="rect">
            <a:avLst/>
          </a:prstGeom>
        </p:spPr>
      </p:pic>
    </p:spTree>
    <p:extLst>
      <p:ext uri="{BB962C8B-B14F-4D97-AF65-F5344CB8AC3E}">
        <p14:creationId xmlns:p14="http://schemas.microsoft.com/office/powerpoint/2010/main" val="2581325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grpSp>
        <p:nvGrpSpPr>
          <p:cNvPr id="9" name="Group 8"/>
          <p:cNvGrpSpPr/>
          <p:nvPr/>
        </p:nvGrpSpPr>
        <p:grpSpPr>
          <a:xfrm>
            <a:off x="1193446" y="2747461"/>
            <a:ext cx="7158680" cy="903685"/>
            <a:chOff x="1592553" y="1505724"/>
            <a:chExt cx="5725498" cy="2516150"/>
          </a:xfrm>
        </p:grpSpPr>
        <p:sp>
          <p:nvSpPr>
            <p:cNvPr id="10" name="Rounded Rectangle 9"/>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Other Curriculum Details</a:t>
              </a:r>
            </a:p>
          </p:txBody>
        </p:sp>
        <p:pic>
          <p:nvPicPr>
            <p:cNvPr id="11"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90449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sp>
        <p:nvSpPr>
          <p:cNvPr id="3" name="TextBox 2"/>
          <p:cNvSpPr txBox="1"/>
          <p:nvPr/>
        </p:nvSpPr>
        <p:spPr>
          <a:xfrm>
            <a:off x="605480" y="1253806"/>
            <a:ext cx="8337597" cy="5170646"/>
          </a:xfrm>
          <a:prstGeom prst="rect">
            <a:avLst/>
          </a:prstGeom>
          <a:noFill/>
        </p:spPr>
        <p:txBody>
          <a:bodyPr wrap="square" rtlCol="0">
            <a:spAutoFit/>
          </a:bodyPr>
          <a:lstStyle/>
          <a:p>
            <a:pPr marL="342900" indent="-342900">
              <a:lnSpc>
                <a:spcPct val="150000"/>
              </a:lnSpc>
              <a:buFont typeface="Arial"/>
              <a:buChar char="•"/>
            </a:pPr>
            <a:r>
              <a:rPr lang="en-US" sz="2000" b="1" dirty="0"/>
              <a:t>30 classes</a:t>
            </a:r>
            <a:r>
              <a:rPr lang="en-US" sz="2000" dirty="0"/>
              <a:t> fully developed covering QA/QC, Instrument and Controls, Mechanical, Electrical, and Radiation/Chemistry Protection.</a:t>
            </a:r>
          </a:p>
          <a:p>
            <a:pPr marL="342900" indent="-342900">
              <a:lnSpc>
                <a:spcPct val="150000"/>
              </a:lnSpc>
              <a:buFont typeface="Arial"/>
              <a:buChar char="•"/>
            </a:pPr>
            <a:r>
              <a:rPr lang="en-US" sz="2000" b="1" dirty="0"/>
              <a:t>Over 1200 lectures </a:t>
            </a:r>
            <a:r>
              <a:rPr lang="en-US" sz="2000" dirty="0"/>
              <a:t>matched to PLOs and ACADs (lectures include PowerPoint’s, teaching guides, assessment material, and PLOs and ACADs covered)</a:t>
            </a:r>
          </a:p>
          <a:p>
            <a:pPr marL="342900" indent="-342900">
              <a:lnSpc>
                <a:spcPct val="150000"/>
              </a:lnSpc>
              <a:buFont typeface="Arial"/>
              <a:buChar char="•"/>
            </a:pPr>
            <a:r>
              <a:rPr lang="en-US" sz="2000" b="1" dirty="0"/>
              <a:t>7 modules </a:t>
            </a:r>
            <a:r>
              <a:rPr lang="en-US" sz="2000" dirty="0"/>
              <a:t>(60-180 minutes) covering emerging technologies such as 3D printing, robotics, cyber security, and sensors in a nuclear environment.</a:t>
            </a:r>
          </a:p>
          <a:p>
            <a:pPr marL="342900" indent="-342900">
              <a:lnSpc>
                <a:spcPct val="150000"/>
              </a:lnSpc>
              <a:buFont typeface="Arial"/>
              <a:buChar char="•"/>
            </a:pPr>
            <a:r>
              <a:rPr lang="en-US" sz="2000" b="1" dirty="0"/>
              <a:t>Online Introduction to Nuclear Course</a:t>
            </a:r>
          </a:p>
          <a:p>
            <a:pPr marL="342900" indent="-342900">
              <a:lnSpc>
                <a:spcPct val="150000"/>
              </a:lnSpc>
              <a:buFont typeface="Arial"/>
              <a:buChar char="•"/>
            </a:pPr>
            <a:r>
              <a:rPr lang="en-US" sz="2000" dirty="0"/>
              <a:t>Copyright licenses to commercial products available for distribution</a:t>
            </a:r>
          </a:p>
          <a:p>
            <a:pPr marL="342900" indent="-342900">
              <a:lnSpc>
                <a:spcPct val="150000"/>
              </a:lnSpc>
              <a:buFont typeface="Arial"/>
              <a:buChar char="•"/>
            </a:pPr>
            <a:r>
              <a:rPr lang="en-US" sz="2000" b="1" dirty="0"/>
              <a:t>1 Textbook </a:t>
            </a:r>
            <a:r>
              <a:rPr lang="en-US" sz="2000" dirty="0"/>
              <a:t>– Nuclear Mavericks</a:t>
            </a:r>
          </a:p>
          <a:p>
            <a:pPr marL="342900" indent="-342900">
              <a:lnSpc>
                <a:spcPct val="150000"/>
              </a:lnSpc>
              <a:buFont typeface="Arial"/>
              <a:buChar char="•"/>
            </a:pPr>
            <a:r>
              <a:rPr lang="en-US" sz="2000" b="1" dirty="0"/>
              <a:t>10 courses under development </a:t>
            </a:r>
            <a:r>
              <a:rPr lang="en-US" sz="2000" dirty="0"/>
              <a:t>for EM and Life/Plant Sciences</a:t>
            </a:r>
            <a:endParaRPr lang="en-US" sz="2000" b="1" dirty="0"/>
          </a:p>
        </p:txBody>
      </p:sp>
      <p:grpSp>
        <p:nvGrpSpPr>
          <p:cNvPr id="7" name="Group 6"/>
          <p:cNvGrpSpPr/>
          <p:nvPr/>
        </p:nvGrpSpPr>
        <p:grpSpPr>
          <a:xfrm>
            <a:off x="1102006" y="61411"/>
            <a:ext cx="7158680" cy="903685"/>
            <a:chOff x="1592553" y="1505724"/>
            <a:chExt cx="5725498" cy="2516150"/>
          </a:xfrm>
        </p:grpSpPr>
        <p:sp>
          <p:nvSpPr>
            <p:cNvPr id="9" name="Rounded Rectangle 8"/>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Curriculum Details</a:t>
              </a:r>
            </a:p>
          </p:txBody>
        </p:sp>
        <p:pic>
          <p:nvPicPr>
            <p:cNvPr id="10"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 name="Rounded Rectangle 11"/>
          <p:cNvSpPr/>
          <p:nvPr/>
        </p:nvSpPr>
        <p:spPr>
          <a:xfrm>
            <a:off x="62361" y="1195080"/>
            <a:ext cx="8790677" cy="5229372"/>
          </a:xfrm>
          <a:prstGeom prst="roundRect">
            <a:avLst/>
          </a:prstGeom>
          <a:solidFill>
            <a:schemeClr val="tx2">
              <a:alpha val="10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6679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52879938"/>
              </p:ext>
            </p:extLst>
          </p:nvPr>
        </p:nvGraphicFramePr>
        <p:xfrm>
          <a:off x="990601" y="1553804"/>
          <a:ext cx="7772399" cy="2381250"/>
        </p:xfrm>
        <a:graphic>
          <a:graphicData uri="http://schemas.openxmlformats.org/drawingml/2006/table">
            <a:tbl>
              <a:tblPr/>
              <a:tblGrid>
                <a:gridCol w="3170646">
                  <a:extLst>
                    <a:ext uri="{9D8B030D-6E8A-4147-A177-3AD203B41FA5}">
                      <a16:colId xmlns:a16="http://schemas.microsoft.com/office/drawing/2014/main" val="20000"/>
                    </a:ext>
                  </a:extLst>
                </a:gridCol>
                <a:gridCol w="703217">
                  <a:extLst>
                    <a:ext uri="{9D8B030D-6E8A-4147-A177-3AD203B41FA5}">
                      <a16:colId xmlns:a16="http://schemas.microsoft.com/office/drawing/2014/main" val="20001"/>
                    </a:ext>
                  </a:extLst>
                </a:gridCol>
                <a:gridCol w="875937">
                  <a:extLst>
                    <a:ext uri="{9D8B030D-6E8A-4147-A177-3AD203B41FA5}">
                      <a16:colId xmlns:a16="http://schemas.microsoft.com/office/drawing/2014/main" val="20002"/>
                    </a:ext>
                  </a:extLst>
                </a:gridCol>
                <a:gridCol w="875937">
                  <a:extLst>
                    <a:ext uri="{9D8B030D-6E8A-4147-A177-3AD203B41FA5}">
                      <a16:colId xmlns:a16="http://schemas.microsoft.com/office/drawing/2014/main" val="20003"/>
                    </a:ext>
                  </a:extLst>
                </a:gridCol>
                <a:gridCol w="727891">
                  <a:extLst>
                    <a:ext uri="{9D8B030D-6E8A-4147-A177-3AD203B41FA5}">
                      <a16:colId xmlns:a16="http://schemas.microsoft.com/office/drawing/2014/main" val="20004"/>
                    </a:ext>
                  </a:extLst>
                </a:gridCol>
                <a:gridCol w="727891">
                  <a:extLst>
                    <a:ext uri="{9D8B030D-6E8A-4147-A177-3AD203B41FA5}">
                      <a16:colId xmlns:a16="http://schemas.microsoft.com/office/drawing/2014/main" val="20005"/>
                    </a:ext>
                  </a:extLst>
                </a:gridCol>
                <a:gridCol w="690880">
                  <a:extLst>
                    <a:ext uri="{9D8B030D-6E8A-4147-A177-3AD203B41FA5}">
                      <a16:colId xmlns:a16="http://schemas.microsoft.com/office/drawing/2014/main" val="20006"/>
                    </a:ext>
                  </a:extLst>
                </a:gridCol>
              </a:tblGrid>
              <a:tr h="247650">
                <a:tc rowSpan="2">
                  <a:txBody>
                    <a:bodyPr/>
                    <a:lstStyle/>
                    <a:p>
                      <a:pPr algn="ctr" fontAlgn="ctr"/>
                      <a:r>
                        <a:rPr lang="en-US" sz="1800" b="1" i="0" u="none" strike="noStrike" dirty="0">
                          <a:solidFill>
                            <a:srgbClr val="000000"/>
                          </a:solidFill>
                          <a:effectLst/>
                          <a:latin typeface="Calibri"/>
                        </a:rPr>
                        <a:t>Type of Material</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3">
                  <a:txBody>
                    <a:bodyPr/>
                    <a:lstStyle/>
                    <a:p>
                      <a:pPr algn="ctr" fontAlgn="ctr"/>
                      <a:r>
                        <a:rPr lang="en-US" sz="1400" b="1" i="0" u="none" strike="noStrike">
                          <a:solidFill>
                            <a:srgbClr val="000000"/>
                          </a:solidFill>
                          <a:effectLst/>
                          <a:latin typeface="Calibri"/>
                        </a:rPr>
                        <a:t>Secondary Education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gridSpan="3">
                  <a:txBody>
                    <a:bodyPr/>
                    <a:lstStyle/>
                    <a:p>
                      <a:pPr algn="ctr" fontAlgn="ctr"/>
                      <a:r>
                        <a:rPr lang="en-US" sz="1400" b="1" i="0" u="none" strike="noStrike" dirty="0">
                          <a:solidFill>
                            <a:srgbClr val="000000"/>
                          </a:solidFill>
                          <a:effectLst/>
                          <a:latin typeface="Calibri"/>
                        </a:rPr>
                        <a:t>Post- Secondary Attendance </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0500">
                <a:tc vMerge="1">
                  <a:txBody>
                    <a:bodyPr/>
                    <a:lstStyle/>
                    <a:p>
                      <a:endParaRPr lang="en-US"/>
                    </a:p>
                  </a:txBody>
                  <a:tcPr/>
                </a:tc>
                <a:tc>
                  <a:txBody>
                    <a:bodyPr/>
                    <a:lstStyle/>
                    <a:p>
                      <a:pPr algn="ctr" fontAlgn="ctr"/>
                      <a:r>
                        <a:rPr lang="en-US" sz="1000" b="1" i="0" u="none" strike="noStrike">
                          <a:solidFill>
                            <a:srgbClr val="000000"/>
                          </a:solidFill>
                          <a:effectLst/>
                          <a:latin typeface="Calibri"/>
                        </a:rPr>
                        <a:t># Student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000" b="1" i="0" u="none" strike="noStrike">
                          <a:solidFill>
                            <a:srgbClr val="000000"/>
                          </a:solidFill>
                          <a:effectLst/>
                          <a:latin typeface="Calibri"/>
                        </a:rPr>
                        <a:t># Educators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000" b="1" i="0" u="none" strike="noStrike">
                          <a:solidFill>
                            <a:srgbClr val="000000"/>
                          </a:solidFill>
                          <a:effectLst/>
                          <a:latin typeface="Calibri"/>
                        </a:rPr>
                        <a:t># Schools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000" b="1" i="0" u="none" strike="noStrike">
                          <a:solidFill>
                            <a:srgbClr val="000000"/>
                          </a:solidFill>
                          <a:effectLst/>
                          <a:latin typeface="Calibri"/>
                        </a:rPr>
                        <a:t># Student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000" b="1" i="0" u="none" strike="noStrike">
                          <a:solidFill>
                            <a:srgbClr val="000000"/>
                          </a:solidFill>
                          <a:effectLst/>
                          <a:latin typeface="Calibri"/>
                        </a:rPr>
                        <a:t># Educators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000" b="1" i="0" u="none" strike="noStrike">
                          <a:solidFill>
                            <a:srgbClr val="000000"/>
                          </a:solidFill>
                          <a:effectLst/>
                          <a:latin typeface="Calibri"/>
                        </a:rPr>
                        <a:t># Schools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1"/>
                  </a:ext>
                </a:extLst>
              </a:tr>
              <a:tr h="647700">
                <a:tc>
                  <a:txBody>
                    <a:bodyPr/>
                    <a:lstStyle/>
                    <a:p>
                      <a:pPr algn="l" fontAlgn="b"/>
                      <a:r>
                        <a:rPr lang="en-US" sz="1200" b="1" i="0" u="none" strike="noStrike" dirty="0">
                          <a:solidFill>
                            <a:srgbClr val="000000"/>
                          </a:solidFill>
                          <a:effectLst/>
                          <a:latin typeface="Calibri"/>
                        </a:rPr>
                        <a:t>Nuclear Mavericks: RCNET Developed Bibliographic Textbook on Nuclear Pioneers</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alibri"/>
                        </a:rPr>
                        <a:t> </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alibri"/>
                        </a:rPr>
                        <a:t> </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 </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528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22</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22</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1300">
                <a:tc>
                  <a:txBody>
                    <a:bodyPr/>
                    <a:lstStyle/>
                    <a:p>
                      <a:pPr algn="l" fontAlgn="b"/>
                      <a:r>
                        <a:rPr lang="en-US" sz="1200" b="1" i="0" u="none" strike="noStrike">
                          <a:solidFill>
                            <a:srgbClr val="000000"/>
                          </a:solidFill>
                          <a:effectLst/>
                          <a:latin typeface="Calibri"/>
                        </a:rPr>
                        <a:t>Utilizing RCNET Curriculum Materials</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160</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1344</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 </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alibri"/>
                        </a:rPr>
                        <a:t>28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6400">
                <a:tc>
                  <a:txBody>
                    <a:bodyPr/>
                    <a:lstStyle/>
                    <a:p>
                      <a:pPr algn="l" fontAlgn="b"/>
                      <a:r>
                        <a:rPr lang="en-US" sz="1200" b="1" i="0" u="none" strike="noStrike">
                          <a:solidFill>
                            <a:srgbClr val="000000"/>
                          </a:solidFill>
                          <a:effectLst/>
                          <a:latin typeface="Calibri"/>
                        </a:rPr>
                        <a:t>Curriculum on lessons learned at Fukushima.</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 </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 </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 </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120</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6400">
                <a:tc>
                  <a:txBody>
                    <a:bodyPr/>
                    <a:lstStyle/>
                    <a:p>
                      <a:pPr algn="l" fontAlgn="b"/>
                      <a:r>
                        <a:rPr lang="en-US" sz="1200" b="1" i="0" u="none" strike="noStrike">
                          <a:solidFill>
                            <a:srgbClr val="000000"/>
                          </a:solidFill>
                          <a:effectLst/>
                          <a:latin typeface="Calibri"/>
                        </a:rPr>
                        <a:t>Curriculum on advanced technology (3D Scanning and Printing, Robotics, and Cyber Security)</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 </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 </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 </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288</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12</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12</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41300">
                <a:tc>
                  <a:txBody>
                    <a:bodyPr/>
                    <a:lstStyle/>
                    <a:p>
                      <a:pPr algn="l" fontAlgn="b"/>
                      <a:r>
                        <a:rPr lang="en-US" sz="1200" b="1" i="0" u="none" strike="noStrike">
                          <a:solidFill>
                            <a:srgbClr val="000000"/>
                          </a:solidFill>
                          <a:effectLst/>
                          <a:latin typeface="Calibri"/>
                        </a:rPr>
                        <a:t>Introduction to Nuclear E-Learning Course</a:t>
                      </a:r>
                    </a:p>
                  </a:txBody>
                  <a:tcPr marL="12700" marR="12700" marT="1270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600</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70</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alibri"/>
                        </a:rPr>
                        <a:t>70</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 </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Calibri"/>
                        </a:rPr>
                        <a:t> </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alibri"/>
                        </a:rPr>
                        <a:t> </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404587948"/>
              </p:ext>
            </p:extLst>
          </p:nvPr>
        </p:nvGraphicFramePr>
        <p:xfrm>
          <a:off x="507870" y="4672587"/>
          <a:ext cx="8390378" cy="1241030"/>
        </p:xfrm>
        <a:graphic>
          <a:graphicData uri="http://schemas.openxmlformats.org/presentationml/2006/ole">
            <mc:AlternateContent xmlns:mc="http://schemas.openxmlformats.org/markup-compatibility/2006">
              <mc:Choice xmlns:v="urn:schemas-microsoft-com:vml" Requires="v">
                <p:oleObj spid="_x0000_s1085" name="Worksheet" r:id="rId4" imgW="8039100" imgH="1320800" progId="Excel.Sheet.12">
                  <p:embed/>
                </p:oleObj>
              </mc:Choice>
              <mc:Fallback>
                <p:oleObj name="Worksheet" r:id="rId4" imgW="8039100" imgH="1320800" progId="Excel.Sheet.12">
                  <p:embed/>
                  <p:pic>
                    <p:nvPicPr>
                      <p:cNvPr id="0" name=""/>
                      <p:cNvPicPr/>
                      <p:nvPr/>
                    </p:nvPicPr>
                    <p:blipFill>
                      <a:blip r:embed="rId5"/>
                      <a:stretch>
                        <a:fillRect/>
                      </a:stretch>
                    </p:blipFill>
                    <p:spPr>
                      <a:xfrm>
                        <a:off x="507870" y="4672587"/>
                        <a:ext cx="8390378" cy="1241030"/>
                      </a:xfrm>
                      <a:prstGeom prst="rect">
                        <a:avLst/>
                      </a:prstGeom>
                      <a:ln w="6350">
                        <a:solidFill>
                          <a:schemeClr val="tx1"/>
                        </a:solidFill>
                      </a:ln>
                    </p:spPr>
                  </p:pic>
                </p:oleObj>
              </mc:Fallback>
            </mc:AlternateContent>
          </a:graphicData>
        </a:graphic>
      </p:graphicFrame>
      <p:grpSp>
        <p:nvGrpSpPr>
          <p:cNvPr id="12" name="Group 11"/>
          <p:cNvGrpSpPr/>
          <p:nvPr/>
        </p:nvGrpSpPr>
        <p:grpSpPr>
          <a:xfrm>
            <a:off x="1102006" y="61411"/>
            <a:ext cx="7158680" cy="903685"/>
            <a:chOff x="1592553" y="1505724"/>
            <a:chExt cx="5725498" cy="2516150"/>
          </a:xfrm>
        </p:grpSpPr>
        <p:sp>
          <p:nvSpPr>
            <p:cNvPr id="13" name="Rounded Rectangle 12"/>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Curriculum Utilization</a:t>
              </a:r>
            </a:p>
          </p:txBody>
        </p:sp>
        <p:pic>
          <p:nvPicPr>
            <p:cNvPr id="14" name="Picture 2" descr="D:\For You\shado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descr="D:\For You\shad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889820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grpSp>
        <p:nvGrpSpPr>
          <p:cNvPr id="7" name="Group 6"/>
          <p:cNvGrpSpPr/>
          <p:nvPr/>
        </p:nvGrpSpPr>
        <p:grpSpPr>
          <a:xfrm>
            <a:off x="878360" y="125089"/>
            <a:ext cx="7158680" cy="903685"/>
            <a:chOff x="1592553" y="1505724"/>
            <a:chExt cx="5725498" cy="2516150"/>
          </a:xfrm>
        </p:grpSpPr>
        <p:sp>
          <p:nvSpPr>
            <p:cNvPr id="9" name="Rounded Rectangle 8"/>
            <p:cNvSpPr/>
            <p:nvPr/>
          </p:nvSpPr>
          <p:spPr>
            <a:xfrm>
              <a:off x="1627285" y="1665839"/>
              <a:ext cx="5690766" cy="2195920"/>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Environmental Management Courses</a:t>
              </a:r>
            </a:p>
          </p:txBody>
        </p:sp>
        <p:pic>
          <p:nvPicPr>
            <p:cNvPr id="10"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aphicFrame>
        <p:nvGraphicFramePr>
          <p:cNvPr id="3" name="Diagram 2"/>
          <p:cNvGraphicFramePr/>
          <p:nvPr>
            <p:extLst>
              <p:ext uri="{D42A27DB-BD31-4B8C-83A1-F6EECF244321}">
                <p14:modId xmlns:p14="http://schemas.microsoft.com/office/powerpoint/2010/main" val="504407019"/>
              </p:ext>
            </p:extLst>
          </p:nvPr>
        </p:nvGraphicFramePr>
        <p:xfrm>
          <a:off x="1241034" y="1811941"/>
          <a:ext cx="6476758" cy="35363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89307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grpSp>
        <p:nvGrpSpPr>
          <p:cNvPr id="9" name="Group 8"/>
          <p:cNvGrpSpPr/>
          <p:nvPr/>
        </p:nvGrpSpPr>
        <p:grpSpPr>
          <a:xfrm>
            <a:off x="992660" y="134066"/>
            <a:ext cx="7158680" cy="903685"/>
            <a:chOff x="1592553" y="1505724"/>
            <a:chExt cx="5725498" cy="2516150"/>
          </a:xfrm>
        </p:grpSpPr>
        <p:sp>
          <p:nvSpPr>
            <p:cNvPr id="10" name="Rounded Rectangle 9"/>
            <p:cNvSpPr/>
            <p:nvPr/>
          </p:nvSpPr>
          <p:spPr>
            <a:xfrm>
              <a:off x="1627285" y="1665839"/>
              <a:ext cx="5690766" cy="2195920"/>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Environmental Management Courses</a:t>
              </a:r>
            </a:p>
          </p:txBody>
        </p:sp>
        <p:pic>
          <p:nvPicPr>
            <p:cNvPr id="11"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aphicFrame>
        <p:nvGraphicFramePr>
          <p:cNvPr id="5" name="Diagram 4"/>
          <p:cNvGraphicFramePr/>
          <p:nvPr>
            <p:extLst>
              <p:ext uri="{D42A27DB-BD31-4B8C-83A1-F6EECF244321}">
                <p14:modId xmlns:p14="http://schemas.microsoft.com/office/powerpoint/2010/main" val="3529665819"/>
              </p:ext>
            </p:extLst>
          </p:nvPr>
        </p:nvGraphicFramePr>
        <p:xfrm>
          <a:off x="255372" y="1394984"/>
          <a:ext cx="8377881" cy="52776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ight Arrow 5"/>
          <p:cNvSpPr/>
          <p:nvPr/>
        </p:nvSpPr>
        <p:spPr>
          <a:xfrm>
            <a:off x="576650" y="1870093"/>
            <a:ext cx="7790932" cy="395416"/>
          </a:xfrm>
          <a:prstGeom prst="rightArrow">
            <a:avLst/>
          </a:prstGeom>
          <a:solidFill>
            <a:schemeClr val="accent3">
              <a:lumMod val="2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8344" y="1628174"/>
            <a:ext cx="1346887"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latin typeface="Bradley Hand ITC" panose="03070402050302030203" pitchFamily="66" charset="0"/>
              </a:rPr>
              <a:t>Class One</a:t>
            </a:r>
          </a:p>
        </p:txBody>
      </p:sp>
      <p:sp>
        <p:nvSpPr>
          <p:cNvPr id="15" name="TextBox 14"/>
          <p:cNvSpPr txBox="1"/>
          <p:nvPr/>
        </p:nvSpPr>
        <p:spPr>
          <a:xfrm>
            <a:off x="2059458" y="1628174"/>
            <a:ext cx="1346887"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latin typeface="Bradley Hand ITC" panose="03070402050302030203" pitchFamily="66" charset="0"/>
              </a:rPr>
              <a:t>Class Two</a:t>
            </a:r>
          </a:p>
        </p:txBody>
      </p:sp>
      <p:sp>
        <p:nvSpPr>
          <p:cNvPr id="16" name="TextBox 15"/>
          <p:cNvSpPr txBox="1"/>
          <p:nvPr/>
        </p:nvSpPr>
        <p:spPr>
          <a:xfrm>
            <a:off x="3760572" y="1606298"/>
            <a:ext cx="1346887"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latin typeface="Bradley Hand ITC" panose="03070402050302030203" pitchFamily="66" charset="0"/>
              </a:rPr>
              <a:t>Class Three</a:t>
            </a:r>
          </a:p>
        </p:txBody>
      </p:sp>
      <p:sp>
        <p:nvSpPr>
          <p:cNvPr id="17" name="TextBox 16"/>
          <p:cNvSpPr txBox="1"/>
          <p:nvPr/>
        </p:nvSpPr>
        <p:spPr>
          <a:xfrm>
            <a:off x="5461686" y="1592660"/>
            <a:ext cx="1346887"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latin typeface="Bradley Hand ITC" panose="03070402050302030203" pitchFamily="66" charset="0"/>
              </a:rPr>
              <a:t>Class Four</a:t>
            </a:r>
          </a:p>
        </p:txBody>
      </p:sp>
      <p:sp>
        <p:nvSpPr>
          <p:cNvPr id="18" name="TextBox 17"/>
          <p:cNvSpPr txBox="1"/>
          <p:nvPr/>
        </p:nvSpPr>
        <p:spPr>
          <a:xfrm>
            <a:off x="7134994" y="1592660"/>
            <a:ext cx="1346887"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latin typeface="Bradley Hand ITC" panose="03070402050302030203" pitchFamily="66" charset="0"/>
              </a:rPr>
              <a:t>Class Five</a:t>
            </a:r>
          </a:p>
        </p:txBody>
      </p:sp>
    </p:spTree>
    <p:extLst>
      <p:ext uri="{BB962C8B-B14F-4D97-AF65-F5344CB8AC3E}">
        <p14:creationId xmlns:p14="http://schemas.microsoft.com/office/powerpoint/2010/main" val="500782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92660" y="134066"/>
            <a:ext cx="7158680" cy="903685"/>
            <a:chOff x="1592553" y="1505724"/>
            <a:chExt cx="5725498" cy="2516150"/>
          </a:xfrm>
        </p:grpSpPr>
        <p:sp>
          <p:nvSpPr>
            <p:cNvPr id="10" name="Rounded Rectangle 9"/>
            <p:cNvSpPr/>
            <p:nvPr/>
          </p:nvSpPr>
          <p:spPr>
            <a:xfrm>
              <a:off x="1627285" y="1665839"/>
              <a:ext cx="5690766" cy="2195920"/>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RCNET Modules</a:t>
              </a:r>
            </a:p>
          </p:txBody>
        </p:sp>
        <p:pic>
          <p:nvPicPr>
            <p:cNvPr id="11"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8" name="Group 17"/>
          <p:cNvGrpSpPr/>
          <p:nvPr/>
        </p:nvGrpSpPr>
        <p:grpSpPr>
          <a:xfrm>
            <a:off x="4276203" y="1682026"/>
            <a:ext cx="6411788" cy="4064000"/>
            <a:chOff x="4150368" y="1558312"/>
            <a:chExt cx="6411788" cy="4064000"/>
          </a:xfrm>
        </p:grpSpPr>
        <p:graphicFrame>
          <p:nvGraphicFramePr>
            <p:cNvPr id="5" name="Diagram 4"/>
            <p:cNvGraphicFramePr/>
            <p:nvPr>
              <p:extLst>
                <p:ext uri="{D42A27DB-BD31-4B8C-83A1-F6EECF244321}">
                  <p14:modId xmlns:p14="http://schemas.microsoft.com/office/powerpoint/2010/main" val="573652442"/>
                </p:ext>
              </p:extLst>
            </p:nvPr>
          </p:nvGraphicFramePr>
          <p:xfrm>
            <a:off x="4150368" y="1558312"/>
            <a:ext cx="6411788"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p:nvPr/>
          </p:nvSpPr>
          <p:spPr>
            <a:xfrm>
              <a:off x="6020982" y="2001796"/>
              <a:ext cx="1037968" cy="230832"/>
            </a:xfrm>
            <a:prstGeom prst="rect">
              <a:avLst/>
            </a:prstGeom>
            <a:noFill/>
          </p:spPr>
          <p:txBody>
            <a:bodyPr wrap="square" rtlCol="0">
              <a:spAutoFit/>
            </a:bodyPr>
            <a:lstStyle/>
            <a:p>
              <a:pPr algn="ctr"/>
              <a:r>
                <a:rPr lang="en-US" sz="900" b="1" i="1" dirty="0">
                  <a:solidFill>
                    <a:schemeClr val="bg1"/>
                  </a:solidFill>
                </a:rPr>
                <a:t>Takeaways</a:t>
              </a:r>
              <a:endParaRPr lang="en-US" sz="1100" b="1" i="1" dirty="0">
                <a:solidFill>
                  <a:schemeClr val="bg1"/>
                </a:solidFill>
              </a:endParaRPr>
            </a:p>
          </p:txBody>
        </p:sp>
        <p:sp>
          <p:nvSpPr>
            <p:cNvPr id="19" name="TextBox 18"/>
            <p:cNvSpPr txBox="1"/>
            <p:nvPr/>
          </p:nvSpPr>
          <p:spPr>
            <a:xfrm>
              <a:off x="7632356" y="2966400"/>
              <a:ext cx="1037968" cy="230832"/>
            </a:xfrm>
            <a:prstGeom prst="rect">
              <a:avLst/>
            </a:prstGeom>
            <a:noFill/>
          </p:spPr>
          <p:txBody>
            <a:bodyPr wrap="square" rtlCol="0">
              <a:spAutoFit/>
            </a:bodyPr>
            <a:lstStyle/>
            <a:p>
              <a:pPr algn="ctr"/>
              <a:r>
                <a:rPr lang="en-US" sz="900" b="1" i="1" dirty="0">
                  <a:solidFill>
                    <a:schemeClr val="bg1"/>
                  </a:solidFill>
                </a:rPr>
                <a:t>Objectives</a:t>
              </a:r>
              <a:endParaRPr lang="en-US" sz="1100" b="1" i="1" dirty="0">
                <a:solidFill>
                  <a:schemeClr val="bg1"/>
                </a:solidFill>
              </a:endParaRPr>
            </a:p>
          </p:txBody>
        </p:sp>
        <p:sp>
          <p:nvSpPr>
            <p:cNvPr id="20" name="TextBox 19"/>
            <p:cNvSpPr txBox="1"/>
            <p:nvPr/>
          </p:nvSpPr>
          <p:spPr>
            <a:xfrm>
              <a:off x="6020982" y="3945927"/>
              <a:ext cx="1037968" cy="230832"/>
            </a:xfrm>
            <a:prstGeom prst="rect">
              <a:avLst/>
            </a:prstGeom>
            <a:noFill/>
          </p:spPr>
          <p:txBody>
            <a:bodyPr wrap="square" rtlCol="0">
              <a:spAutoFit/>
            </a:bodyPr>
            <a:lstStyle/>
            <a:p>
              <a:pPr algn="ctr"/>
              <a:r>
                <a:rPr lang="en-US" sz="900" b="1" i="1" dirty="0">
                  <a:solidFill>
                    <a:schemeClr val="bg1"/>
                  </a:solidFill>
                </a:rPr>
                <a:t>Topics</a:t>
              </a:r>
              <a:endParaRPr lang="en-US" sz="1100" b="1" i="1" dirty="0">
                <a:solidFill>
                  <a:schemeClr val="bg1"/>
                </a:solidFill>
              </a:endParaRPr>
            </a:p>
          </p:txBody>
        </p:sp>
        <p:sp>
          <p:nvSpPr>
            <p:cNvPr id="21" name="TextBox 20"/>
            <p:cNvSpPr txBox="1"/>
            <p:nvPr/>
          </p:nvSpPr>
          <p:spPr>
            <a:xfrm>
              <a:off x="7644938" y="4866931"/>
              <a:ext cx="1037968" cy="369332"/>
            </a:xfrm>
            <a:prstGeom prst="rect">
              <a:avLst/>
            </a:prstGeom>
            <a:noFill/>
          </p:spPr>
          <p:txBody>
            <a:bodyPr wrap="square" rtlCol="0">
              <a:spAutoFit/>
            </a:bodyPr>
            <a:lstStyle/>
            <a:p>
              <a:pPr algn="ctr"/>
              <a:r>
                <a:rPr lang="en-US" sz="900" b="1" i="1" dirty="0">
                  <a:solidFill>
                    <a:schemeClr val="bg1"/>
                  </a:solidFill>
                </a:rPr>
                <a:t>Hands On Activities</a:t>
              </a:r>
              <a:endParaRPr lang="en-US" sz="1100" b="1" i="1" dirty="0">
                <a:solidFill>
                  <a:schemeClr val="bg1"/>
                </a:solidFill>
              </a:endParaRPr>
            </a:p>
          </p:txBody>
        </p:sp>
      </p:grpSp>
      <p:grpSp>
        <p:nvGrpSpPr>
          <p:cNvPr id="13" name="Group 12"/>
          <p:cNvGrpSpPr/>
          <p:nvPr/>
        </p:nvGrpSpPr>
        <p:grpSpPr>
          <a:xfrm>
            <a:off x="3164175" y="1728112"/>
            <a:ext cx="2815648" cy="4173864"/>
            <a:chOff x="3049283" y="1710505"/>
            <a:chExt cx="2815648" cy="4173864"/>
          </a:xfrm>
        </p:grpSpPr>
        <p:sp>
          <p:nvSpPr>
            <p:cNvPr id="22" name="Right Arrow 21"/>
            <p:cNvSpPr/>
            <p:nvPr/>
          </p:nvSpPr>
          <p:spPr>
            <a:xfrm>
              <a:off x="3049283" y="1710505"/>
              <a:ext cx="2785145" cy="395416"/>
            </a:xfrm>
            <a:prstGeom prst="rightArrow">
              <a:avLst/>
            </a:prstGeom>
            <a:solidFill>
              <a:schemeClr val="accent3">
                <a:lumMod val="25000"/>
                <a:alpha val="35000"/>
              </a:schemeClr>
            </a:solidFill>
            <a:ln w="6350">
              <a:solidFill>
                <a:schemeClr val="bg1">
                  <a:lumMod val="65000"/>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4038476" y="2428774"/>
              <a:ext cx="1791874" cy="395416"/>
            </a:xfrm>
            <a:prstGeom prst="rightArrow">
              <a:avLst/>
            </a:prstGeom>
            <a:solidFill>
              <a:schemeClr val="accent3">
                <a:lumMod val="25000"/>
                <a:alpha val="35000"/>
              </a:schemeClr>
            </a:solidFill>
            <a:ln w="6350">
              <a:solidFill>
                <a:schemeClr val="bg1">
                  <a:lumMod val="65000"/>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a:off x="5012839" y="3261478"/>
              <a:ext cx="817510" cy="395416"/>
            </a:xfrm>
            <a:prstGeom prst="rightArrow">
              <a:avLst/>
            </a:prstGeom>
            <a:solidFill>
              <a:schemeClr val="accent3">
                <a:lumMod val="25000"/>
                <a:alpha val="35000"/>
              </a:schemeClr>
            </a:solidFill>
            <a:ln w="6350">
              <a:solidFill>
                <a:schemeClr val="bg1">
                  <a:lumMod val="65000"/>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a:off x="5042182" y="3945927"/>
              <a:ext cx="817510" cy="395416"/>
            </a:xfrm>
            <a:prstGeom prst="rightArrow">
              <a:avLst/>
            </a:prstGeom>
            <a:solidFill>
              <a:schemeClr val="accent3">
                <a:lumMod val="25000"/>
                <a:alpha val="35000"/>
              </a:schemeClr>
            </a:solidFill>
            <a:ln w="6350">
              <a:solidFill>
                <a:schemeClr val="bg1">
                  <a:lumMod val="65000"/>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5026653" y="4692523"/>
              <a:ext cx="817510" cy="395416"/>
            </a:xfrm>
            <a:prstGeom prst="rightArrow">
              <a:avLst/>
            </a:prstGeom>
            <a:solidFill>
              <a:schemeClr val="accent3">
                <a:lumMod val="25000"/>
                <a:alpha val="35000"/>
              </a:schemeClr>
            </a:solidFill>
            <a:ln w="6350">
              <a:solidFill>
                <a:schemeClr val="bg1">
                  <a:lumMod val="65000"/>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5047421" y="5488953"/>
              <a:ext cx="817510" cy="395416"/>
            </a:xfrm>
            <a:prstGeom prst="rightArrow">
              <a:avLst/>
            </a:prstGeom>
            <a:solidFill>
              <a:schemeClr val="accent3">
                <a:lumMod val="25000"/>
                <a:alpha val="35000"/>
              </a:schemeClr>
            </a:solidFill>
            <a:ln w="6350">
              <a:solidFill>
                <a:schemeClr val="bg1">
                  <a:lumMod val="65000"/>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377461" y="1615818"/>
            <a:ext cx="4566083" cy="4237827"/>
            <a:chOff x="377461" y="1615818"/>
            <a:chExt cx="4566083" cy="4237827"/>
          </a:xfrm>
        </p:grpSpPr>
        <p:pic>
          <p:nvPicPr>
            <p:cNvPr id="15" name="Picture 14"/>
            <p:cNvPicPr>
              <a:picLocks noChangeAspect="1"/>
            </p:cNvPicPr>
            <p:nvPr/>
          </p:nvPicPr>
          <p:blipFill>
            <a:blip r:embed="rId10"/>
            <a:stretch>
              <a:fillRect/>
            </a:stretch>
          </p:blipFill>
          <p:spPr>
            <a:xfrm>
              <a:off x="377461" y="1615818"/>
              <a:ext cx="2540846" cy="2962220"/>
            </a:xfrm>
            <a:prstGeom prst="rect">
              <a:avLst/>
            </a:prstGeom>
            <a:ln w="19050">
              <a:solidFill>
                <a:schemeClr val="tx1"/>
              </a:solidFill>
            </a:ln>
            <a:effectLst>
              <a:outerShdw blurRad="63500" sx="102000" sy="102000" algn="ctr" rotWithShape="0">
                <a:prstClr val="black">
                  <a:alpha val="40000"/>
                </a:prstClr>
              </a:outerShdw>
            </a:effectLst>
            <a:scene3d>
              <a:camera prst="orthographicFront"/>
              <a:lightRig rig="threePt" dir="t"/>
            </a:scene3d>
            <a:sp3d/>
          </p:spPr>
        </p:pic>
        <p:pic>
          <p:nvPicPr>
            <p:cNvPr id="17" name="Picture 16"/>
            <p:cNvPicPr>
              <a:picLocks noChangeAspect="1"/>
            </p:cNvPicPr>
            <p:nvPr/>
          </p:nvPicPr>
          <p:blipFill>
            <a:blip r:embed="rId11"/>
            <a:stretch>
              <a:fillRect/>
            </a:stretch>
          </p:blipFill>
          <p:spPr>
            <a:xfrm>
              <a:off x="1373188" y="2231147"/>
              <a:ext cx="2540846" cy="2944164"/>
            </a:xfrm>
            <a:prstGeom prst="rect">
              <a:avLst/>
            </a:prstGeom>
            <a:ln w="19050">
              <a:solidFill>
                <a:schemeClr val="tx1"/>
              </a:solidFill>
            </a:ln>
            <a:effectLst>
              <a:outerShdw blurRad="50800" dist="38100" dir="5400000" algn="t" rotWithShape="0">
                <a:prstClr val="black">
                  <a:alpha val="40000"/>
                </a:prstClr>
              </a:outerShdw>
            </a:effectLst>
            <a:scene3d>
              <a:camera prst="orthographicFront"/>
              <a:lightRig rig="threePt" dir="t"/>
            </a:scene3d>
            <a:sp3d/>
          </p:spPr>
        </p:pic>
        <p:pic>
          <p:nvPicPr>
            <p:cNvPr id="16" name="Picture 15"/>
            <p:cNvPicPr>
              <a:picLocks noChangeAspect="1"/>
            </p:cNvPicPr>
            <p:nvPr/>
          </p:nvPicPr>
          <p:blipFill>
            <a:blip r:embed="rId12"/>
            <a:stretch>
              <a:fillRect/>
            </a:stretch>
          </p:blipFill>
          <p:spPr>
            <a:xfrm>
              <a:off x="2259815" y="2891425"/>
              <a:ext cx="2683729" cy="2962220"/>
            </a:xfrm>
            <a:prstGeom prst="rect">
              <a:avLst/>
            </a:prstGeom>
            <a:ln w="19050">
              <a:solidFill>
                <a:schemeClr val="tx1">
                  <a:alpha val="85000"/>
                </a:schemeClr>
              </a:solidFill>
            </a:ln>
            <a:effectLst>
              <a:outerShdw blurRad="50800" dist="38100" algn="l" rotWithShape="0">
                <a:prstClr val="black">
                  <a:alpha val="40000"/>
                </a:prstClr>
              </a:outerShdw>
            </a:effectLst>
            <a:scene3d>
              <a:camera prst="orthographicFront"/>
              <a:lightRig rig="threePt" dir="t"/>
            </a:scene3d>
          </p:spPr>
        </p:pic>
      </p:grpSp>
    </p:spTree>
    <p:extLst>
      <p:ext uri="{BB962C8B-B14F-4D97-AF65-F5344CB8AC3E}">
        <p14:creationId xmlns:p14="http://schemas.microsoft.com/office/powerpoint/2010/main" val="761075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21332486">
            <a:off x="2137522" y="1002549"/>
            <a:ext cx="1395475" cy="1033213"/>
          </a:xfrm>
          <a:prstGeom prst="rect">
            <a:avLst/>
          </a:prstGeom>
        </p:spPr>
      </p:pic>
      <p:pic>
        <p:nvPicPr>
          <p:cNvPr id="2" name="Picture 1"/>
          <p:cNvPicPr>
            <a:picLocks noChangeAspect="1"/>
          </p:cNvPicPr>
          <p:nvPr/>
        </p:nvPicPr>
        <p:blipFill>
          <a:blip r:embed="rId4"/>
          <a:stretch>
            <a:fillRect/>
          </a:stretch>
        </p:blipFill>
        <p:spPr>
          <a:xfrm rot="20809804">
            <a:off x="181253" y="1115888"/>
            <a:ext cx="2376236" cy="2331401"/>
          </a:xfrm>
          <a:prstGeom prst="rect">
            <a:avLst/>
          </a:prstGeom>
          <a:ln w="19050">
            <a:noFill/>
          </a:ln>
        </p:spPr>
      </p:pic>
      <p:grpSp>
        <p:nvGrpSpPr>
          <p:cNvPr id="13" name="Group 12"/>
          <p:cNvGrpSpPr/>
          <p:nvPr/>
        </p:nvGrpSpPr>
        <p:grpSpPr>
          <a:xfrm>
            <a:off x="878360" y="125089"/>
            <a:ext cx="7158680" cy="903685"/>
            <a:chOff x="1592553" y="1505724"/>
            <a:chExt cx="5725498" cy="2516150"/>
          </a:xfrm>
        </p:grpSpPr>
        <p:sp>
          <p:nvSpPr>
            <p:cNvPr id="14" name="Rounded Rectangle 13"/>
            <p:cNvSpPr/>
            <p:nvPr/>
          </p:nvSpPr>
          <p:spPr>
            <a:xfrm>
              <a:off x="1627285" y="1665839"/>
              <a:ext cx="5690766" cy="2195920"/>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FFC000"/>
                  </a:solidFill>
                  <a:effectLst>
                    <a:outerShdw blurRad="38100" dist="38100" dir="2700000" algn="tl">
                      <a:srgbClr val="000000">
                        <a:alpha val="43137"/>
                      </a:srgbClr>
                    </a:outerShdw>
                  </a:effectLst>
                </a:rPr>
                <a:t>RCNET Module: </a:t>
              </a:r>
              <a:r>
                <a:rPr lang="en-US" sz="3200" b="1" dirty="0">
                  <a:solidFill>
                    <a:schemeClr val="bg1"/>
                  </a:solidFill>
                  <a:effectLst>
                    <a:outerShdw blurRad="38100" dist="38100" dir="2700000" algn="tl">
                      <a:srgbClr val="000000">
                        <a:alpha val="43137"/>
                      </a:srgbClr>
                    </a:outerShdw>
                  </a:effectLst>
                </a:rPr>
                <a:t>Nuclear 3D Scanning</a:t>
              </a:r>
            </a:p>
          </p:txBody>
        </p:sp>
        <p:pic>
          <p:nvPicPr>
            <p:cNvPr id="15" name="Picture 2" descr="D:\For You\shado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2" descr="D:\For You\shado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 name="Rounded Rectangle 11"/>
          <p:cNvSpPr/>
          <p:nvPr/>
        </p:nvSpPr>
        <p:spPr>
          <a:xfrm>
            <a:off x="3948255" y="1126844"/>
            <a:ext cx="5074508" cy="5369919"/>
          </a:xfrm>
          <a:prstGeom prst="roundRect">
            <a:avLst/>
          </a:prstGeom>
          <a:solidFill>
            <a:schemeClr val="tx2">
              <a:alpha val="10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outerShdw blurRad="38100" dist="38100" dir="2700000" algn="tl">
                    <a:srgbClr val="000000">
                      <a:alpha val="43137"/>
                    </a:srgbClr>
                  </a:outerShdw>
                </a:effectLst>
                <a:latin typeface="Bradley Hand ITC" panose="03070402050302030203" pitchFamily="66" charset="0"/>
              </a:rPr>
              <a:t>Learning Objectives</a:t>
            </a:r>
          </a:p>
          <a:p>
            <a:pPr marL="171450" indent="-171450">
              <a:buFont typeface="Arial" panose="020B0604020202020204" pitchFamily="34" charset="0"/>
              <a:buChar char="•"/>
            </a:pPr>
            <a:endParaRPr lang="en-US" sz="1050" dirty="0">
              <a:solidFill>
                <a:schemeClr val="tx1"/>
              </a:solidFill>
            </a:endParaRPr>
          </a:p>
          <a:p>
            <a:endParaRPr lang="en-US" sz="1600" dirty="0">
              <a:solidFill>
                <a:schemeClr val="tx1"/>
              </a:solidFill>
            </a:endParaRPr>
          </a:p>
          <a:p>
            <a:pPr marL="457200" indent="-457200">
              <a:buFont typeface="Arial" panose="020B0604020202020204" pitchFamily="34" charset="0"/>
              <a:buChar char="•"/>
            </a:pPr>
            <a:r>
              <a:rPr lang="en-US" sz="1600" dirty="0">
                <a:solidFill>
                  <a:schemeClr val="tx1"/>
                </a:solidFill>
              </a:rPr>
              <a:t>Describe the basics components of a 3D scanner.						</a:t>
            </a:r>
          </a:p>
          <a:p>
            <a:pPr marL="457200" indent="-457200">
              <a:buFont typeface="Arial" panose="020B0604020202020204" pitchFamily="34" charset="0"/>
              <a:buChar char="•"/>
            </a:pPr>
            <a:r>
              <a:rPr lang="en-US" sz="1600" dirty="0">
                <a:solidFill>
                  <a:schemeClr val="tx1"/>
                </a:solidFill>
              </a:rPr>
              <a:t>Identify the types of 3D scanning technology most often used in the nuclear industry.</a:t>
            </a:r>
          </a:p>
          <a:p>
            <a:pPr marL="457200" indent="-457200">
              <a:buFont typeface="Arial" panose="020B0604020202020204" pitchFamily="34" charset="0"/>
              <a:buChar char="•"/>
            </a:pPr>
            <a:endParaRPr lang="en-US" sz="1600" dirty="0">
              <a:solidFill>
                <a:schemeClr val="tx1"/>
              </a:solidFill>
            </a:endParaRPr>
          </a:p>
          <a:p>
            <a:pPr marL="457200" indent="-457200">
              <a:buFont typeface="Arial" panose="020B0604020202020204" pitchFamily="34" charset="0"/>
              <a:buChar char="•"/>
            </a:pPr>
            <a:r>
              <a:rPr lang="en-US" sz="1600" dirty="0">
                <a:solidFill>
                  <a:schemeClr val="tx1"/>
                </a:solidFill>
              </a:rPr>
              <a:t>Discuss the applications and limitations of 3D scanning as they pertain to the nuclear industry.						</a:t>
            </a:r>
          </a:p>
          <a:p>
            <a:pPr marL="457200" indent="-457200">
              <a:buFont typeface="Arial" panose="020B0604020202020204" pitchFamily="34" charset="0"/>
              <a:buChar char="•"/>
            </a:pPr>
            <a:r>
              <a:rPr lang="en-US" sz="1600" dirty="0">
                <a:solidFill>
                  <a:schemeClr val="tx1"/>
                </a:solidFill>
              </a:rPr>
              <a:t>Identify and discuss the different types of software, inputs and outputs used for 3D scanning.						</a:t>
            </a:r>
          </a:p>
          <a:p>
            <a:pPr marL="457200" indent="-457200">
              <a:buFont typeface="Arial" panose="020B0604020202020204" pitchFamily="34" charset="0"/>
              <a:buChar char="•"/>
            </a:pPr>
            <a:r>
              <a:rPr lang="en-US" sz="1600" dirty="0">
                <a:solidFill>
                  <a:schemeClr val="tx1"/>
                </a:solidFill>
              </a:rPr>
              <a:t>Recognize and discuss opportunities where 3D Scanning technologies would be applicable in a nuclear environment.</a:t>
            </a:r>
          </a:p>
        </p:txBody>
      </p:sp>
      <p:pic>
        <p:nvPicPr>
          <p:cNvPr id="4" name="Picture 3"/>
          <p:cNvPicPr>
            <a:picLocks noChangeAspect="1"/>
          </p:cNvPicPr>
          <p:nvPr/>
        </p:nvPicPr>
        <p:blipFill>
          <a:blip r:embed="rId7"/>
          <a:stretch>
            <a:fillRect/>
          </a:stretch>
        </p:blipFill>
        <p:spPr>
          <a:xfrm rot="20969192">
            <a:off x="426939" y="4586472"/>
            <a:ext cx="3305428" cy="2112471"/>
          </a:xfrm>
          <a:prstGeom prst="rect">
            <a:avLst/>
          </a:prstGeom>
        </p:spPr>
      </p:pic>
      <p:pic>
        <p:nvPicPr>
          <p:cNvPr id="3" name="Picture 2"/>
          <p:cNvPicPr>
            <a:picLocks noChangeAspect="1"/>
          </p:cNvPicPr>
          <p:nvPr/>
        </p:nvPicPr>
        <p:blipFill>
          <a:blip r:embed="rId8"/>
          <a:stretch>
            <a:fillRect/>
          </a:stretch>
        </p:blipFill>
        <p:spPr>
          <a:xfrm rot="21236219">
            <a:off x="567338" y="3058889"/>
            <a:ext cx="3181580" cy="1952669"/>
          </a:xfrm>
          <a:prstGeom prst="rect">
            <a:avLst/>
          </a:prstGeom>
          <a:solidFill>
            <a:schemeClr val="bg1">
              <a:lumMod val="85000"/>
            </a:schemeClr>
          </a:solidFill>
          <a:ln w="19050">
            <a:solidFill>
              <a:schemeClr val="tx1"/>
            </a:solidFill>
          </a:ln>
        </p:spPr>
      </p:pic>
      <p:pic>
        <p:nvPicPr>
          <p:cNvPr id="5" name="Picture 4"/>
          <p:cNvPicPr>
            <a:picLocks noChangeAspect="1"/>
          </p:cNvPicPr>
          <p:nvPr/>
        </p:nvPicPr>
        <p:blipFill>
          <a:blip r:embed="rId9"/>
          <a:stretch>
            <a:fillRect/>
          </a:stretch>
        </p:blipFill>
        <p:spPr>
          <a:xfrm rot="663517">
            <a:off x="1948444" y="1723666"/>
            <a:ext cx="2528959" cy="1872447"/>
          </a:xfrm>
          <a:prstGeom prst="rect">
            <a:avLst/>
          </a:prstGeom>
        </p:spPr>
      </p:pic>
    </p:spTree>
    <p:extLst>
      <p:ext uri="{BB962C8B-B14F-4D97-AF65-F5344CB8AC3E}">
        <p14:creationId xmlns:p14="http://schemas.microsoft.com/office/powerpoint/2010/main" val="565245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The Stinger is designed to inspect nuclear reactors without the need of a human team insid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5286">
            <a:off x="4553350" y="3478380"/>
            <a:ext cx="3514904" cy="1807674"/>
          </a:xfrm>
          <a:prstGeom prst="rect">
            <a:avLst/>
          </a:prstGeom>
          <a:noFill/>
          <a:ln w="25400">
            <a:solidFill>
              <a:schemeClr val="tx1"/>
            </a:solidFill>
          </a:ln>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grpSp>
        <p:nvGrpSpPr>
          <p:cNvPr id="13" name="Group 12"/>
          <p:cNvGrpSpPr/>
          <p:nvPr/>
        </p:nvGrpSpPr>
        <p:grpSpPr>
          <a:xfrm>
            <a:off x="878360" y="125089"/>
            <a:ext cx="7158680" cy="903685"/>
            <a:chOff x="1592553" y="1505724"/>
            <a:chExt cx="5725498" cy="2516150"/>
          </a:xfrm>
        </p:grpSpPr>
        <p:sp>
          <p:nvSpPr>
            <p:cNvPr id="14" name="Rounded Rectangle 13"/>
            <p:cNvSpPr/>
            <p:nvPr/>
          </p:nvSpPr>
          <p:spPr>
            <a:xfrm>
              <a:off x="1627285" y="1665839"/>
              <a:ext cx="5690766" cy="2195920"/>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FFC000"/>
                  </a:solidFill>
                  <a:effectLst>
                    <a:outerShdw blurRad="38100" dist="38100" dir="2700000" algn="tl">
                      <a:srgbClr val="000000">
                        <a:alpha val="43137"/>
                      </a:srgbClr>
                    </a:outerShdw>
                  </a:effectLst>
                </a:rPr>
                <a:t>RCNET Module: </a:t>
              </a:r>
              <a:r>
                <a:rPr lang="en-US" sz="3200" b="1" dirty="0">
                  <a:solidFill>
                    <a:schemeClr val="bg1"/>
                  </a:solidFill>
                  <a:effectLst>
                    <a:outerShdw blurRad="38100" dist="38100" dir="2700000" algn="tl">
                      <a:srgbClr val="000000">
                        <a:alpha val="43137"/>
                      </a:srgbClr>
                    </a:outerShdw>
                  </a:effectLst>
                </a:rPr>
                <a:t>Nuclear Robotics</a:t>
              </a:r>
            </a:p>
          </p:txBody>
        </p:sp>
        <p:pic>
          <p:nvPicPr>
            <p:cNvPr id="15"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2" descr="D:\For You\shado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 name="Rounded Rectangle 11"/>
          <p:cNvSpPr/>
          <p:nvPr/>
        </p:nvSpPr>
        <p:spPr>
          <a:xfrm>
            <a:off x="232990" y="1168034"/>
            <a:ext cx="4512005" cy="5369919"/>
          </a:xfrm>
          <a:prstGeom prst="roundRect">
            <a:avLst/>
          </a:prstGeom>
          <a:solidFill>
            <a:schemeClr val="tx2">
              <a:alpha val="10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outerShdw blurRad="38100" dist="38100" dir="2700000" algn="tl">
                    <a:srgbClr val="000000">
                      <a:alpha val="43137"/>
                    </a:srgbClr>
                  </a:outerShdw>
                </a:effectLst>
                <a:latin typeface="Bradley Hand ITC" panose="03070402050302030203" pitchFamily="66" charset="0"/>
              </a:rPr>
              <a:t>Learning Objectives</a:t>
            </a:r>
          </a:p>
          <a:p>
            <a:pPr marL="171450" indent="-171450">
              <a:buFont typeface="Arial" panose="020B0604020202020204" pitchFamily="34" charset="0"/>
              <a:buChar char="•"/>
            </a:pPr>
            <a:endParaRPr lang="en-US" sz="1050" dirty="0">
              <a:solidFill>
                <a:schemeClr val="tx1"/>
              </a:solidFill>
            </a:endParaRPr>
          </a:p>
          <a:p>
            <a:pPr marL="342900" indent="-342900" fontAlgn="auto">
              <a:spcBef>
                <a:spcPts val="0"/>
              </a:spcBef>
              <a:spcAft>
                <a:spcPts val="0"/>
              </a:spcAft>
              <a:buFont typeface="Arial" panose="020B0604020202020204" pitchFamily="34" charset="0"/>
              <a:buChar char="•"/>
              <a:defRPr/>
            </a:pPr>
            <a:r>
              <a:rPr lang="en-US" sz="1600" dirty="0">
                <a:solidFill>
                  <a:schemeClr val="tx1"/>
                </a:solidFill>
              </a:rPr>
              <a:t>Identify what constitutes a robot			</a:t>
            </a:r>
          </a:p>
          <a:p>
            <a:pPr marL="342900" indent="-342900" fontAlgn="auto">
              <a:spcBef>
                <a:spcPts val="0"/>
              </a:spcBef>
              <a:spcAft>
                <a:spcPts val="0"/>
              </a:spcAft>
              <a:buFont typeface="Arial" panose="020B0604020202020204" pitchFamily="34" charset="0"/>
              <a:buChar char="•"/>
              <a:defRPr/>
            </a:pPr>
            <a:r>
              <a:rPr lang="en-US" sz="1600" dirty="0">
                <a:solidFill>
                  <a:schemeClr val="tx1"/>
                </a:solidFill>
              </a:rPr>
              <a:t>Identify Nuclear Applications of Robotics, both current and future</a:t>
            </a:r>
          </a:p>
          <a:p>
            <a:pPr marL="342900" indent="-342900" fontAlgn="auto">
              <a:spcBef>
                <a:spcPts val="0"/>
              </a:spcBef>
              <a:spcAft>
                <a:spcPts val="0"/>
              </a:spcAft>
              <a:buFont typeface="Arial" panose="020B0604020202020204" pitchFamily="34" charset="0"/>
              <a:buChar char="•"/>
              <a:defRPr/>
            </a:pPr>
            <a:endParaRPr lang="en-US" sz="1600" dirty="0">
              <a:solidFill>
                <a:schemeClr val="tx1"/>
              </a:solidFill>
            </a:endParaRPr>
          </a:p>
          <a:p>
            <a:pPr marL="342900" indent="-342900" fontAlgn="auto">
              <a:spcBef>
                <a:spcPts val="0"/>
              </a:spcBef>
              <a:spcAft>
                <a:spcPts val="0"/>
              </a:spcAft>
              <a:buFont typeface="Arial" panose="020B0604020202020204" pitchFamily="34" charset="0"/>
              <a:buChar char="•"/>
              <a:defRPr/>
            </a:pPr>
            <a:r>
              <a:rPr lang="en-US" sz="1600" dirty="0">
                <a:solidFill>
                  <a:schemeClr val="tx1"/>
                </a:solidFill>
              </a:rPr>
              <a:t>Enumerate and describe the basic methods of robot control</a:t>
            </a:r>
          </a:p>
          <a:p>
            <a:pPr marL="342900" indent="-342900" fontAlgn="auto">
              <a:spcBef>
                <a:spcPts val="0"/>
              </a:spcBef>
              <a:spcAft>
                <a:spcPts val="0"/>
              </a:spcAft>
              <a:buFont typeface="Arial" panose="020B0604020202020204" pitchFamily="34" charset="0"/>
              <a:buChar char="•"/>
              <a:defRPr/>
            </a:pPr>
            <a:endParaRPr lang="en-US" sz="1600" dirty="0">
              <a:solidFill>
                <a:schemeClr val="tx1"/>
              </a:solidFill>
            </a:endParaRPr>
          </a:p>
          <a:p>
            <a:pPr marL="342900" indent="-342900" fontAlgn="auto">
              <a:spcBef>
                <a:spcPts val="0"/>
              </a:spcBef>
              <a:spcAft>
                <a:spcPts val="0"/>
              </a:spcAft>
              <a:buFont typeface="Arial" panose="020B0604020202020204" pitchFamily="34" charset="0"/>
              <a:buChar char="•"/>
              <a:defRPr/>
            </a:pPr>
            <a:r>
              <a:rPr lang="en-US" sz="1600" dirty="0">
                <a:solidFill>
                  <a:schemeClr val="tx1"/>
                </a:solidFill>
              </a:rPr>
              <a:t>Identify and discuss functions and limitations of nuclear robotic systems</a:t>
            </a:r>
          </a:p>
          <a:p>
            <a:pPr marL="342900" indent="-342900" fontAlgn="auto">
              <a:spcBef>
                <a:spcPts val="0"/>
              </a:spcBef>
              <a:spcAft>
                <a:spcPts val="0"/>
              </a:spcAft>
              <a:buFont typeface="Arial" panose="020B0604020202020204" pitchFamily="34" charset="0"/>
              <a:buChar char="•"/>
              <a:defRPr/>
            </a:pPr>
            <a:endParaRPr lang="en-US" sz="1600" dirty="0">
              <a:solidFill>
                <a:schemeClr val="tx1"/>
              </a:solidFill>
            </a:endParaRPr>
          </a:p>
          <a:p>
            <a:pPr marL="342900" indent="-342900" fontAlgn="auto">
              <a:spcBef>
                <a:spcPts val="0"/>
              </a:spcBef>
              <a:spcAft>
                <a:spcPts val="0"/>
              </a:spcAft>
              <a:buFont typeface="Arial" panose="020B0604020202020204" pitchFamily="34" charset="0"/>
              <a:buChar char="•"/>
              <a:defRPr/>
            </a:pPr>
            <a:r>
              <a:rPr lang="en-US" sz="1600" dirty="0">
                <a:solidFill>
                  <a:schemeClr val="tx1"/>
                </a:solidFill>
              </a:rPr>
              <a:t>Describe the basics of the Robot Operating System</a:t>
            </a:r>
          </a:p>
          <a:p>
            <a:pPr marL="342900" indent="-342900" fontAlgn="auto">
              <a:spcBef>
                <a:spcPts val="0"/>
              </a:spcBef>
              <a:spcAft>
                <a:spcPts val="0"/>
              </a:spcAft>
              <a:buFont typeface="Arial" panose="020B0604020202020204" pitchFamily="34" charset="0"/>
              <a:buChar char="•"/>
              <a:defRPr/>
            </a:pPr>
            <a:endParaRPr lang="en-US" sz="1600" dirty="0">
              <a:solidFill>
                <a:schemeClr val="tx1"/>
              </a:solidFill>
            </a:endParaRPr>
          </a:p>
          <a:p>
            <a:pPr marL="342900" indent="-342900" fontAlgn="auto">
              <a:spcBef>
                <a:spcPts val="0"/>
              </a:spcBef>
              <a:spcAft>
                <a:spcPts val="0"/>
              </a:spcAft>
              <a:buFont typeface="Arial" panose="020B0604020202020204" pitchFamily="34" charset="0"/>
              <a:buChar char="•"/>
              <a:defRPr/>
            </a:pPr>
            <a:r>
              <a:rPr lang="en-US" sz="1600" dirty="0">
                <a:solidFill>
                  <a:schemeClr val="tx1"/>
                </a:solidFill>
              </a:rPr>
              <a:t>Define open/closed loop control and degrees of freedom	</a:t>
            </a:r>
          </a:p>
        </p:txBody>
      </p:sp>
      <p:pic>
        <p:nvPicPr>
          <p:cNvPr id="10" name="Picture 2" descr="https://upload.wikimedia.org/wikipedia/commons/d/d8/NASA_Mars_Rov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52519">
            <a:off x="5136650" y="1219615"/>
            <a:ext cx="2585334" cy="1988783"/>
          </a:xfrm>
          <a:prstGeom prst="rect">
            <a:avLst/>
          </a:prstGeom>
          <a:noFill/>
          <a:ln w="25400">
            <a:solidFill>
              <a:schemeClr val="tx1"/>
            </a:solidFill>
          </a:ln>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19457">
            <a:off x="6830569" y="2936030"/>
            <a:ext cx="1901980" cy="2050578"/>
          </a:xfrm>
          <a:prstGeom prst="rect">
            <a:avLst/>
          </a:prstGeom>
          <a:ln w="25400">
            <a:solidFill>
              <a:schemeClr val="tx1"/>
            </a:solidFill>
          </a:ln>
          <a:effectLst>
            <a:outerShdw blurRad="63500" sx="102000" sy="102000" algn="ctr" rotWithShape="0">
              <a:prstClr val="black">
                <a:alpha val="40000"/>
              </a:prstClr>
            </a:outerShdw>
          </a:effectLst>
        </p:spPr>
      </p:pic>
      <p:pic>
        <p:nvPicPr>
          <p:cNvPr id="21" name="Picture 20"/>
          <p:cNvPicPr>
            <a:picLocks noChangeAspect="1"/>
          </p:cNvPicPr>
          <p:nvPr/>
        </p:nvPicPr>
        <p:blipFill>
          <a:blip r:embed="rId8"/>
          <a:stretch>
            <a:fillRect/>
          </a:stretch>
        </p:blipFill>
        <p:spPr>
          <a:xfrm rot="464019">
            <a:off x="6236551" y="5055055"/>
            <a:ext cx="2752902" cy="1443323"/>
          </a:xfrm>
          <a:prstGeom prst="rect">
            <a:avLst/>
          </a:prstGeom>
          <a:ln w="25400">
            <a:solidFill>
              <a:schemeClr val="tx1"/>
            </a:solidFill>
          </a:ln>
          <a:effectLst>
            <a:outerShdw blurRad="63500" sx="102000" sy="102000" algn="ctr" rotWithShape="0">
              <a:prstClr val="black">
                <a:alpha val="40000"/>
              </a:prstClr>
            </a:outerShdw>
          </a:effectLst>
        </p:spPr>
      </p:pic>
      <p:pic>
        <p:nvPicPr>
          <p:cNvPr id="3" name="Picture 2"/>
          <p:cNvPicPr>
            <a:picLocks noChangeAspect="1"/>
          </p:cNvPicPr>
          <p:nvPr/>
        </p:nvPicPr>
        <p:blipFill>
          <a:blip r:embed="rId9"/>
          <a:stretch>
            <a:fillRect/>
          </a:stretch>
        </p:blipFill>
        <p:spPr>
          <a:xfrm>
            <a:off x="3937685" y="5209987"/>
            <a:ext cx="2373117" cy="1573725"/>
          </a:xfrm>
          <a:prstGeom prst="rect">
            <a:avLst/>
          </a:prstGeom>
        </p:spPr>
      </p:pic>
    </p:spTree>
    <p:extLst>
      <p:ext uri="{BB962C8B-B14F-4D97-AF65-F5344CB8AC3E}">
        <p14:creationId xmlns:p14="http://schemas.microsoft.com/office/powerpoint/2010/main" val="145965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63876">
            <a:off x="433860" y="1389988"/>
            <a:ext cx="3406783" cy="2235702"/>
          </a:xfrm>
          <a:prstGeom prst="rect">
            <a:avLst/>
          </a:prstGeom>
          <a:ln w="25400">
            <a:solidFill>
              <a:schemeClr val="tx1"/>
            </a:solidFill>
          </a:ln>
          <a:effectLst>
            <a:outerShdw blurRad="63500" sx="102000" sy="102000" algn="ctr" rotWithShape="0">
              <a:prstClr val="black">
                <a:alpha val="40000"/>
              </a:prstClr>
            </a:outerShdw>
          </a:effectLst>
        </p:spPr>
      </p:pic>
      <p:grpSp>
        <p:nvGrpSpPr>
          <p:cNvPr id="13" name="Group 12"/>
          <p:cNvGrpSpPr/>
          <p:nvPr/>
        </p:nvGrpSpPr>
        <p:grpSpPr>
          <a:xfrm>
            <a:off x="878360" y="125089"/>
            <a:ext cx="7158680" cy="903685"/>
            <a:chOff x="1592553" y="1505724"/>
            <a:chExt cx="5725498" cy="2516150"/>
          </a:xfrm>
        </p:grpSpPr>
        <p:sp>
          <p:nvSpPr>
            <p:cNvPr id="14" name="Rounded Rectangle 13"/>
            <p:cNvSpPr/>
            <p:nvPr/>
          </p:nvSpPr>
          <p:spPr>
            <a:xfrm>
              <a:off x="1627285" y="1665839"/>
              <a:ext cx="5690766" cy="2195920"/>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FFC000"/>
                  </a:solidFill>
                  <a:effectLst>
                    <a:outerShdw blurRad="38100" dist="38100" dir="2700000" algn="tl">
                      <a:srgbClr val="000000">
                        <a:alpha val="43137"/>
                      </a:srgbClr>
                    </a:outerShdw>
                  </a:effectLst>
                </a:rPr>
                <a:t>RCNET Module: </a:t>
              </a:r>
              <a:r>
                <a:rPr lang="en-US" sz="3200" b="1" dirty="0">
                  <a:solidFill>
                    <a:schemeClr val="bg1"/>
                  </a:solidFill>
                  <a:effectLst>
                    <a:outerShdw blurRad="38100" dist="38100" dir="2700000" algn="tl">
                      <a:srgbClr val="000000">
                        <a:alpha val="43137"/>
                      </a:srgbClr>
                    </a:outerShdw>
                  </a:effectLst>
                </a:rPr>
                <a:t>Nuclear Cyber Security</a:t>
              </a:r>
            </a:p>
          </p:txBody>
        </p:sp>
        <p:pic>
          <p:nvPicPr>
            <p:cNvPr id="15"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D:\For You\shado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17"/>
          <p:cNvPicPr>
            <a:picLocks noChangeAspect="1"/>
          </p:cNvPicPr>
          <p:nvPr/>
        </p:nvPicPr>
        <p:blipFill>
          <a:blip r:embed="rId6"/>
          <a:stretch>
            <a:fillRect/>
          </a:stretch>
        </p:blipFill>
        <p:spPr>
          <a:xfrm rot="21011110">
            <a:off x="379986" y="2918593"/>
            <a:ext cx="3196531" cy="2055313"/>
          </a:xfrm>
          <a:prstGeom prst="rect">
            <a:avLst/>
          </a:prstGeom>
        </p:spPr>
      </p:pic>
      <p:pic>
        <p:nvPicPr>
          <p:cNvPr id="19" name="Picture 18"/>
          <p:cNvPicPr>
            <a:picLocks noChangeAspect="1"/>
          </p:cNvPicPr>
          <p:nvPr/>
        </p:nvPicPr>
        <p:blipFill>
          <a:blip r:embed="rId7"/>
          <a:stretch>
            <a:fillRect/>
          </a:stretch>
        </p:blipFill>
        <p:spPr>
          <a:xfrm rot="647708">
            <a:off x="390316" y="4454415"/>
            <a:ext cx="3943370" cy="2052453"/>
          </a:xfrm>
          <a:prstGeom prst="rect">
            <a:avLst/>
          </a:prstGeom>
        </p:spPr>
      </p:pic>
      <p:sp>
        <p:nvSpPr>
          <p:cNvPr id="12" name="Rounded Rectangle 11"/>
          <p:cNvSpPr/>
          <p:nvPr/>
        </p:nvSpPr>
        <p:spPr>
          <a:xfrm>
            <a:off x="3948255" y="1126844"/>
            <a:ext cx="5074508" cy="5369919"/>
          </a:xfrm>
          <a:prstGeom prst="roundRect">
            <a:avLst/>
          </a:prstGeom>
          <a:solidFill>
            <a:schemeClr val="tx2">
              <a:alpha val="10000"/>
            </a:schemeClr>
          </a:solidFill>
          <a:ln>
            <a:solidFill>
              <a:schemeClr val="tx2">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outerShdw blurRad="38100" dist="38100" dir="2700000" algn="tl">
                    <a:srgbClr val="000000">
                      <a:alpha val="43137"/>
                    </a:srgbClr>
                  </a:outerShdw>
                </a:effectLst>
                <a:latin typeface="Bradley Hand ITC" panose="03070402050302030203" pitchFamily="66" charset="0"/>
              </a:rPr>
              <a:t>Learning Objectives</a:t>
            </a:r>
          </a:p>
          <a:p>
            <a:pPr marL="171450" indent="-171450">
              <a:buFont typeface="Arial" panose="020B0604020202020204" pitchFamily="34" charset="0"/>
              <a:buChar char="•"/>
            </a:pPr>
            <a:endParaRPr lang="en-US" sz="1050" dirty="0">
              <a:solidFill>
                <a:schemeClr val="tx1"/>
              </a:solidFill>
            </a:endParaRPr>
          </a:p>
          <a:p>
            <a:pPr marL="171450" indent="-171450">
              <a:buFont typeface="Arial" panose="020B0604020202020204" pitchFamily="34" charset="0"/>
              <a:buChar char="•"/>
            </a:pPr>
            <a:r>
              <a:rPr lang="en-US" sz="1050" dirty="0">
                <a:solidFill>
                  <a:schemeClr val="tx1"/>
                </a:solidFill>
              </a:rPr>
              <a:t>Develop and reinforce a common language and understanding of Industrial Control System (ICS)</a:t>
            </a:r>
          </a:p>
          <a:p>
            <a:pPr marL="171450" indent="-171450">
              <a:buFont typeface="Arial" panose="020B0604020202020204" pitchFamily="34" charset="0"/>
              <a:buChar char="•"/>
            </a:pPr>
            <a:endParaRPr lang="en-US" sz="500" dirty="0">
              <a:solidFill>
                <a:schemeClr val="tx1"/>
              </a:solidFill>
            </a:endParaRPr>
          </a:p>
          <a:p>
            <a:pPr marL="171450" indent="-171450">
              <a:buFont typeface="Arial" panose="020B0604020202020204" pitchFamily="34" charset="0"/>
              <a:buChar char="•"/>
            </a:pPr>
            <a:r>
              <a:rPr lang="en-US" sz="1050" dirty="0">
                <a:solidFill>
                  <a:schemeClr val="tx1"/>
                </a:solidFill>
              </a:rPr>
              <a:t>Demonstrate the necessary cyber-to-physical knowledge to better understand the importance of ICS operational drivers and constraints that require specific safety protection, communications needs, system management approaches, and cybersecurity implementations.</a:t>
            </a:r>
          </a:p>
          <a:p>
            <a:pPr marL="171450" indent="-171450">
              <a:buFont typeface="Arial" panose="020B0604020202020204" pitchFamily="34" charset="0"/>
              <a:buChar char="•"/>
            </a:pPr>
            <a:endParaRPr lang="en-US" sz="500" dirty="0">
              <a:solidFill>
                <a:schemeClr val="tx1"/>
              </a:solidFill>
            </a:endParaRPr>
          </a:p>
          <a:p>
            <a:pPr marL="171450" indent="-171450">
              <a:buFont typeface="Arial" panose="020B0604020202020204" pitchFamily="34" charset="0"/>
              <a:buChar char="•"/>
            </a:pPr>
            <a:r>
              <a:rPr lang="en-US" sz="1050" dirty="0">
                <a:solidFill>
                  <a:schemeClr val="tx1"/>
                </a:solidFill>
              </a:rPr>
              <a:t>Know the adversary's approaches to attacking an ICS SCADA environment to be better prepared to defend that environment.</a:t>
            </a:r>
          </a:p>
          <a:p>
            <a:pPr marL="171450" indent="-171450">
              <a:buFont typeface="Arial" panose="020B0604020202020204" pitchFamily="34" charset="0"/>
              <a:buChar char="•"/>
            </a:pPr>
            <a:endParaRPr lang="en-US" sz="500" dirty="0">
              <a:solidFill>
                <a:schemeClr val="tx1"/>
              </a:solidFill>
            </a:endParaRPr>
          </a:p>
          <a:p>
            <a:pPr marL="171450" indent="-171450">
              <a:buFont typeface="Arial" panose="020B0604020202020204" pitchFamily="34" charset="0"/>
              <a:buChar char="•"/>
            </a:pPr>
            <a:r>
              <a:rPr lang="en-US" sz="1050" dirty="0">
                <a:solidFill>
                  <a:schemeClr val="tx1"/>
                </a:solidFill>
              </a:rPr>
              <a:t>Develop a better understanding of where specific attack vectors exist, as well as the tools to use to discover vulnerabilities and exploit them along with specific capabilities available on servers, workstations, and applications, students will now learn network-specific defense approaches.</a:t>
            </a:r>
          </a:p>
          <a:p>
            <a:pPr marL="171450" indent="-171450">
              <a:buFont typeface="Arial" panose="020B0604020202020204" pitchFamily="34" charset="0"/>
              <a:buChar char="•"/>
            </a:pPr>
            <a:endParaRPr lang="en-US" sz="500" dirty="0">
              <a:solidFill>
                <a:schemeClr val="tx1"/>
              </a:solidFill>
            </a:endParaRPr>
          </a:p>
          <a:p>
            <a:pPr marL="171450" indent="-171450">
              <a:buFont typeface="Arial" panose="020B0604020202020204" pitchFamily="34" charset="0"/>
              <a:buChar char="•"/>
            </a:pPr>
            <a:r>
              <a:rPr lang="en-US" sz="1050" dirty="0">
                <a:solidFill>
                  <a:schemeClr val="tx1"/>
                </a:solidFill>
              </a:rPr>
              <a:t>Better understand attacks targeting the types of web servers used on many ICS devices for management purposes.</a:t>
            </a:r>
          </a:p>
          <a:p>
            <a:pPr marL="171450" indent="-171450">
              <a:buFont typeface="Arial" panose="020B0604020202020204" pitchFamily="34" charset="0"/>
              <a:buChar char="•"/>
            </a:pPr>
            <a:endParaRPr lang="en-US" sz="500" dirty="0">
              <a:solidFill>
                <a:schemeClr val="tx1"/>
              </a:solidFill>
            </a:endParaRPr>
          </a:p>
          <a:p>
            <a:pPr marL="171450" indent="-171450">
              <a:buFont typeface="Arial" panose="020B0604020202020204" pitchFamily="34" charset="0"/>
              <a:buChar char="•"/>
            </a:pPr>
            <a:r>
              <a:rPr lang="en-US" sz="1050" dirty="0">
                <a:solidFill>
                  <a:schemeClr val="tx1"/>
                </a:solidFill>
              </a:rPr>
              <a:t>Discuss essential ICS-related server and workstation operating system capabilities, implementation approaches, and system management practices.</a:t>
            </a:r>
          </a:p>
          <a:p>
            <a:pPr marL="171450" indent="-171450">
              <a:buFont typeface="Arial" panose="020B0604020202020204" pitchFamily="34" charset="0"/>
              <a:buChar char="•"/>
            </a:pPr>
            <a:endParaRPr lang="en-US" sz="500" dirty="0">
              <a:solidFill>
                <a:schemeClr val="tx1"/>
              </a:solidFill>
            </a:endParaRPr>
          </a:p>
          <a:p>
            <a:pPr marL="171450" indent="-171450">
              <a:buFont typeface="Arial" panose="020B0604020202020204" pitchFamily="34" charset="0"/>
              <a:buChar char="•"/>
            </a:pPr>
            <a:r>
              <a:rPr lang="en-US" sz="1050" dirty="0">
                <a:solidFill>
                  <a:schemeClr val="tx1"/>
                </a:solidFill>
              </a:rPr>
              <a:t>Examine concepts that benefit SCADA ICS systems such as system hardening, log management, monitoring, alerting, and audit approaches, then look at some of the more common applications and databases used in ICS environments across multiple industries.</a:t>
            </a:r>
          </a:p>
          <a:p>
            <a:pPr marL="171450" indent="-171450">
              <a:buFont typeface="Arial" panose="020B0604020202020204" pitchFamily="34" charset="0"/>
              <a:buChar char="•"/>
            </a:pPr>
            <a:endParaRPr lang="en-US" sz="500" dirty="0">
              <a:solidFill>
                <a:schemeClr val="tx1"/>
              </a:solidFill>
            </a:endParaRPr>
          </a:p>
          <a:p>
            <a:pPr marL="171450" indent="-171450">
              <a:buFont typeface="Arial" panose="020B0604020202020204" pitchFamily="34" charset="0"/>
              <a:buChar char="•"/>
            </a:pPr>
            <a:r>
              <a:rPr lang="en-US" sz="1050" dirty="0">
                <a:solidFill>
                  <a:schemeClr val="tx1"/>
                </a:solidFill>
              </a:rPr>
              <a:t>Implement technologies used to defend ICS networks.</a:t>
            </a:r>
          </a:p>
          <a:p>
            <a:pPr marL="171450" indent="-171450">
              <a:buFont typeface="Arial" panose="020B0604020202020204" pitchFamily="34" charset="0"/>
              <a:buChar char="•"/>
            </a:pPr>
            <a:endParaRPr lang="en-US" sz="500" dirty="0">
              <a:solidFill>
                <a:schemeClr val="tx1"/>
              </a:solidFill>
            </a:endParaRPr>
          </a:p>
          <a:p>
            <a:pPr marL="171450" indent="-171450">
              <a:buFont typeface="Arial" panose="020B0604020202020204" pitchFamily="34" charset="0"/>
              <a:buChar char="•"/>
            </a:pPr>
            <a:r>
              <a:rPr lang="en-US" sz="1050" dirty="0">
                <a:solidFill>
                  <a:schemeClr val="tx1"/>
                </a:solidFill>
              </a:rPr>
              <a:t>Discuss the various models, methodologies, and industry-specific regulations that are used to govern what must be done to protect critical SCADA ICS systems.</a:t>
            </a:r>
          </a:p>
        </p:txBody>
      </p:sp>
    </p:spTree>
    <p:extLst>
      <p:ext uri="{BB962C8B-B14F-4D97-AF65-F5344CB8AC3E}">
        <p14:creationId xmlns:p14="http://schemas.microsoft.com/office/powerpoint/2010/main" val="1789498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2665" y="1208840"/>
            <a:ext cx="8060474" cy="5262979"/>
          </a:xfrm>
          <a:prstGeom prst="rect">
            <a:avLst/>
          </a:prstGeom>
          <a:noFill/>
        </p:spPr>
        <p:txBody>
          <a:bodyPr wrap="square" lIns="0" rIns="0" rtlCol="0">
            <a:spAutoFit/>
          </a:bodyPr>
          <a:lstStyle/>
          <a:p>
            <a:pPr marL="342900" indent="-342900" algn="l">
              <a:buFont typeface="Arial" charset="0"/>
              <a:buChar char="•"/>
            </a:pPr>
            <a:r>
              <a:rPr lang="en-US" sz="2400" b="1" dirty="0">
                <a:latin typeface="+mn-lt"/>
              </a:rPr>
              <a:t>RCNET is an NSF ATE Center funded since 2008 to focus on nuclear energy technician training</a:t>
            </a:r>
          </a:p>
          <a:p>
            <a:pPr marL="342900" indent="-342900" algn="l">
              <a:buFont typeface="Arial" charset="0"/>
              <a:buChar char="•"/>
            </a:pPr>
            <a:endParaRPr lang="en-US" sz="2400" b="1" dirty="0">
              <a:latin typeface="+mn-lt"/>
            </a:endParaRPr>
          </a:p>
          <a:p>
            <a:pPr marL="342900" indent="-342900" algn="l">
              <a:buFont typeface="Arial" charset="0"/>
              <a:buChar char="•"/>
            </a:pPr>
            <a:r>
              <a:rPr lang="en-US" sz="2400" b="1" dirty="0"/>
              <a:t>Through 40+ college partnerships across the nation, RCNET graduates ~ 300 A.S. nuclear technicians per year</a:t>
            </a:r>
          </a:p>
          <a:p>
            <a:pPr marL="342900" indent="-342900" algn="l">
              <a:buFont typeface="Arial" charset="0"/>
              <a:buChar char="•"/>
            </a:pPr>
            <a:endParaRPr lang="en-US" sz="2400" b="1" dirty="0">
              <a:latin typeface="+mn-lt"/>
            </a:endParaRPr>
          </a:p>
          <a:p>
            <a:pPr marL="342900" indent="-342900" algn="l">
              <a:buFont typeface="Arial" charset="0"/>
              <a:buChar char="•"/>
            </a:pPr>
            <a:r>
              <a:rPr lang="en-US" sz="2400" b="1" dirty="0">
                <a:latin typeface="+mn-lt"/>
              </a:rPr>
              <a:t>RCNET in conjunction with NEI and INPO created a portable nuclear energy credential for A.S. technicians called the NUCP (Nuclear Uniform Curriculum Program) </a:t>
            </a:r>
          </a:p>
          <a:p>
            <a:pPr marL="342900" indent="-342900" algn="l">
              <a:buFont typeface="Arial" charset="0"/>
              <a:buChar char="•"/>
            </a:pPr>
            <a:endParaRPr lang="en-US" sz="2400" b="1" dirty="0"/>
          </a:p>
          <a:p>
            <a:pPr marL="342900" indent="-342900" algn="l">
              <a:buFont typeface="Arial" charset="0"/>
              <a:buChar char="•"/>
            </a:pPr>
            <a:r>
              <a:rPr lang="en-US" sz="2400" b="1" dirty="0">
                <a:latin typeface="+mn-lt"/>
              </a:rPr>
              <a:t>Expanded to Environmental Fields in 2012</a:t>
            </a:r>
          </a:p>
          <a:p>
            <a:pPr algn="l"/>
            <a:endParaRPr lang="en-US" sz="2400" b="1" dirty="0"/>
          </a:p>
          <a:p>
            <a:pPr marL="342900" indent="-342900" algn="l">
              <a:buFont typeface="Arial" panose="020B0604020202020204" pitchFamily="34" charset="0"/>
              <a:buChar char="•"/>
            </a:pPr>
            <a:r>
              <a:rPr lang="en-US" sz="2400" b="1" dirty="0"/>
              <a:t>Focus on Standardized Curriculum, National Program Sustainability, and Professional Development</a:t>
            </a:r>
          </a:p>
        </p:txBody>
      </p:sp>
      <p:grpSp>
        <p:nvGrpSpPr>
          <p:cNvPr id="4" name="Group 3"/>
          <p:cNvGrpSpPr/>
          <p:nvPr/>
        </p:nvGrpSpPr>
        <p:grpSpPr>
          <a:xfrm>
            <a:off x="972064" y="86915"/>
            <a:ext cx="7158680" cy="903685"/>
            <a:chOff x="1592553" y="1505724"/>
            <a:chExt cx="5725498" cy="2516150"/>
          </a:xfrm>
        </p:grpSpPr>
        <p:sp>
          <p:nvSpPr>
            <p:cNvPr id="5" name="Rounded Rectangle 4"/>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What is RCNET</a:t>
              </a:r>
            </a:p>
          </p:txBody>
        </p:sp>
        <p:pic>
          <p:nvPicPr>
            <p:cNvPr id="6" name="Picture 2" descr="D:\For You\shado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08712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9000" r="-9000"/>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4"/>
          <a:srcRect l="-13" b="1445"/>
          <a:stretch/>
        </p:blipFill>
        <p:spPr>
          <a:xfrm>
            <a:off x="0" y="0"/>
            <a:ext cx="9146070" cy="2036848"/>
          </a:xfrm>
          <a:prstGeom prst="rect">
            <a:avLst/>
          </a:prstGeom>
          <a:effectLst>
            <a:outerShdw blurRad="50800" dist="38100" dir="5400000" algn="t" rotWithShape="0">
              <a:prstClr val="black">
                <a:alpha val="40000"/>
              </a:prstClr>
            </a:outerShdw>
          </a:effectLst>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211" y="749743"/>
            <a:ext cx="3926108" cy="5158578"/>
          </a:xfrm>
          <a:prstGeom prst="rect">
            <a:avLst/>
          </a:prstGeom>
          <a:ln w="12700">
            <a:solidFill>
              <a:schemeClr val="tx1"/>
            </a:solidFill>
          </a:ln>
          <a:effectLst>
            <a:outerShdw blurRad="50800" dist="38100" dir="8100000" sx="101000" sy="101000" algn="tr" rotWithShape="0">
              <a:prstClr val="black">
                <a:alpha val="40000"/>
              </a:prstClr>
            </a:outerShdw>
          </a:effectLst>
        </p:spPr>
      </p:pic>
      <p:sp>
        <p:nvSpPr>
          <p:cNvPr id="10" name="TextBox 9"/>
          <p:cNvSpPr txBox="1"/>
          <p:nvPr/>
        </p:nvSpPr>
        <p:spPr>
          <a:xfrm>
            <a:off x="3770968" y="2237815"/>
            <a:ext cx="5785640" cy="1569660"/>
          </a:xfrm>
          <a:prstGeom prst="rect">
            <a:avLst/>
          </a:prstGeom>
          <a:noFill/>
        </p:spPr>
        <p:txBody>
          <a:bodyPr wrap="square" rtlCol="0">
            <a:spAutoFit/>
          </a:bodyPr>
          <a:lstStyle/>
          <a:p>
            <a:pPr algn="ctr"/>
            <a:r>
              <a:rPr lang="en-US" sz="4800" b="1" i="1" dirty="0">
                <a:solidFill>
                  <a:srgbClr val="660033"/>
                </a:solidFill>
                <a:effectLst>
                  <a:outerShdw blurRad="38100" dist="38100" dir="2700000" algn="tl">
                    <a:srgbClr val="000000">
                      <a:alpha val="43137"/>
                    </a:srgbClr>
                  </a:outerShdw>
                </a:effectLst>
                <a:latin typeface="Palatino" panose="02040602050305020304" pitchFamily="18" charset="0"/>
              </a:rPr>
              <a:t>Nuclear </a:t>
            </a:r>
          </a:p>
          <a:p>
            <a:pPr algn="ctr"/>
            <a:r>
              <a:rPr lang="en-US" sz="4800" b="1" i="1" dirty="0">
                <a:solidFill>
                  <a:srgbClr val="660033"/>
                </a:solidFill>
                <a:effectLst>
                  <a:outerShdw blurRad="38100" dist="38100" dir="2700000" algn="tl">
                    <a:srgbClr val="000000">
                      <a:alpha val="43137"/>
                    </a:srgbClr>
                  </a:outerShdw>
                </a:effectLst>
                <a:latin typeface="Palatino" panose="02040602050305020304" pitchFamily="18" charset="0"/>
              </a:rPr>
              <a:t>Mavericks</a:t>
            </a: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15801" t="5181" r="15273" b="4563"/>
          <a:stretch/>
        </p:blipFill>
        <p:spPr>
          <a:xfrm>
            <a:off x="7059094" y="371090"/>
            <a:ext cx="830029" cy="819387"/>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21460" t="17198" r="15515" b="6758"/>
          <a:stretch/>
        </p:blipFill>
        <p:spPr>
          <a:xfrm>
            <a:off x="7889123" y="317784"/>
            <a:ext cx="926341" cy="863919"/>
          </a:xfrm>
          <a:prstGeom prst="rect">
            <a:avLst/>
          </a:prstGeom>
        </p:spPr>
      </p:pic>
      <p:sp>
        <p:nvSpPr>
          <p:cNvPr id="25" name="TextBox 24"/>
          <p:cNvSpPr txBox="1"/>
          <p:nvPr/>
        </p:nvSpPr>
        <p:spPr>
          <a:xfrm>
            <a:off x="4663508" y="4461653"/>
            <a:ext cx="4392089" cy="523220"/>
          </a:xfrm>
          <a:prstGeom prst="rect">
            <a:avLst/>
          </a:prstGeom>
          <a:noFill/>
        </p:spPr>
        <p:txBody>
          <a:bodyPr wrap="square" rtlCol="0">
            <a:spAutoFit/>
          </a:bodyPr>
          <a:lstStyle/>
          <a:p>
            <a:pPr algn="ctr"/>
            <a:r>
              <a:rPr lang="en-US" sz="2800" b="1" i="1" dirty="0">
                <a:solidFill>
                  <a:schemeClr val="bg1"/>
                </a:solidFill>
                <a:effectLst>
                  <a:outerShdw blurRad="38100" dist="38100" dir="2700000" algn="tl">
                    <a:srgbClr val="000000">
                      <a:alpha val="43137"/>
                    </a:srgbClr>
                  </a:outerShdw>
                </a:effectLst>
                <a:latin typeface="Palatino" panose="02040602050305020304" pitchFamily="18" charset="0"/>
              </a:rPr>
              <a:t>RCNET STEM Textbook </a:t>
            </a:r>
          </a:p>
        </p:txBody>
      </p:sp>
      <p:sp>
        <p:nvSpPr>
          <p:cNvPr id="2" name="Date Placeholder 1"/>
          <p:cNvSpPr>
            <a:spLocks noGrp="1"/>
          </p:cNvSpPr>
          <p:nvPr>
            <p:ph type="dt" sz="half" idx="10"/>
          </p:nvPr>
        </p:nvSpPr>
        <p:spPr/>
        <p:txBody>
          <a:bodyPr/>
          <a:lstStyle/>
          <a:p>
            <a:endParaRPr lang="en-US" dirty="0"/>
          </a:p>
        </p:txBody>
      </p:sp>
      <p:sp>
        <p:nvSpPr>
          <p:cNvPr id="3" name="Slide Number Placeholder 2"/>
          <p:cNvSpPr>
            <a:spLocks noGrp="1"/>
          </p:cNvSpPr>
          <p:nvPr>
            <p:ph type="sldNum" sz="quarter" idx="12"/>
          </p:nvPr>
        </p:nvSpPr>
        <p:spPr/>
        <p:txBody>
          <a:bodyPr/>
          <a:lstStyle/>
          <a:p>
            <a:fld id="{A98D3F9E-35AC-41A6-A3D3-C1C6A2C1EE7C}" type="slidenum">
              <a:rPr lang="en-US" smtClean="0"/>
              <a:t>40</a:t>
            </a:fld>
            <a:endParaRPr lang="en-US" dirty="0"/>
          </a:p>
        </p:txBody>
      </p:sp>
    </p:spTree>
    <p:extLst>
      <p:ext uri="{BB962C8B-B14F-4D97-AF65-F5344CB8AC3E}">
        <p14:creationId xmlns:p14="http://schemas.microsoft.com/office/powerpoint/2010/main" val="2726395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9000" r="-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42216"/>
          <a:stretch/>
        </p:blipFill>
        <p:spPr>
          <a:xfrm>
            <a:off x="3869635" y="673239"/>
            <a:ext cx="4986172" cy="5466303"/>
          </a:xfrm>
          <a:prstGeom prst="rect">
            <a:avLst/>
          </a:prstGeom>
          <a:ln w="25400">
            <a:solidFill>
              <a:schemeClr val="tx1"/>
            </a:solidFill>
          </a:ln>
          <a:effectLst>
            <a:outerShdw blurRad="50800" dist="38100" dir="2700000" algn="tl" rotWithShape="0">
              <a:prstClr val="black">
                <a:alpha val="40000"/>
              </a:prstClr>
            </a:outerShdw>
          </a:effectLst>
        </p:spPr>
      </p:pic>
      <p:sp>
        <p:nvSpPr>
          <p:cNvPr id="4" name="Slide Number Placeholder 3"/>
          <p:cNvSpPr>
            <a:spLocks noGrp="1"/>
          </p:cNvSpPr>
          <p:nvPr>
            <p:ph type="sldNum" sz="quarter" idx="12"/>
          </p:nvPr>
        </p:nvSpPr>
        <p:spPr/>
        <p:txBody>
          <a:bodyPr/>
          <a:lstStyle/>
          <a:p>
            <a:fld id="{A98D3F9E-35AC-41A6-A3D3-C1C6A2C1EE7C}" type="slidenum">
              <a:rPr lang="en-US" smtClean="0"/>
              <a:t>41</a:t>
            </a:fld>
            <a:endParaRPr lang="en-US" dirty="0"/>
          </a:p>
        </p:txBody>
      </p:sp>
      <p:sp>
        <p:nvSpPr>
          <p:cNvPr id="6" name="Rectangle 5"/>
          <p:cNvSpPr/>
          <p:nvPr/>
        </p:nvSpPr>
        <p:spPr>
          <a:xfrm>
            <a:off x="135240" y="649360"/>
            <a:ext cx="3734395" cy="5504688"/>
          </a:xfrm>
          <a:prstGeom prst="rect">
            <a:avLst/>
          </a:prstGeom>
          <a:solidFill>
            <a:schemeClr val="tx1"/>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i="1" dirty="0">
                <a:latin typeface="Bodoni MT" panose="02070603080606020203" pitchFamily="18" charset="0"/>
              </a:rPr>
              <a:t>Nuclear Mavericks </a:t>
            </a:r>
          </a:p>
          <a:p>
            <a:pPr algn="ctr"/>
            <a:r>
              <a:rPr lang="en-US" sz="2300" i="1" dirty="0">
                <a:latin typeface="Bodoni MT" panose="02070603080606020203" pitchFamily="18" charset="0"/>
              </a:rPr>
              <a:t>describes the trials and tribulations of 9 </a:t>
            </a:r>
          </a:p>
          <a:p>
            <a:pPr algn="ctr"/>
            <a:r>
              <a:rPr lang="en-US" sz="2300" i="1" dirty="0">
                <a:latin typeface="Bodoni MT" panose="02070603080606020203" pitchFamily="18" charset="0"/>
              </a:rPr>
              <a:t>nuclear pioneers but </a:t>
            </a:r>
          </a:p>
          <a:p>
            <a:pPr algn="ctr"/>
            <a:r>
              <a:rPr lang="en-US" sz="2300" i="1" dirty="0">
                <a:latin typeface="Bodoni MT" panose="02070603080606020203" pitchFamily="18" charset="0"/>
              </a:rPr>
              <a:t>can be used in all </a:t>
            </a:r>
          </a:p>
          <a:p>
            <a:pPr algn="ctr"/>
            <a:r>
              <a:rPr lang="en-US" sz="2300" i="1" dirty="0">
                <a:latin typeface="Bodoni MT" panose="02070603080606020203" pitchFamily="18" charset="0"/>
              </a:rPr>
              <a:t>STEM introductory </a:t>
            </a:r>
          </a:p>
          <a:p>
            <a:pPr algn="ctr"/>
            <a:r>
              <a:rPr lang="en-US" sz="2300" i="1" dirty="0">
                <a:latin typeface="Bodoni MT" panose="02070603080606020203" pitchFamily="18" charset="0"/>
              </a:rPr>
              <a:t>courses to impart a </a:t>
            </a:r>
          </a:p>
          <a:p>
            <a:pPr algn="ctr"/>
            <a:r>
              <a:rPr lang="en-US" sz="2300" i="1" dirty="0">
                <a:latin typeface="Bodoni MT" panose="02070603080606020203" pitchFamily="18" charset="0"/>
              </a:rPr>
              <a:t>sense of historical </a:t>
            </a:r>
          </a:p>
          <a:p>
            <a:pPr algn="ctr"/>
            <a:r>
              <a:rPr lang="en-US" sz="2300" i="1" dirty="0">
                <a:latin typeface="Bodoni MT" panose="02070603080606020203" pitchFamily="18" charset="0"/>
              </a:rPr>
              <a:t>pride and ownership.</a:t>
            </a:r>
          </a:p>
          <a:p>
            <a:pPr algn="ctr"/>
            <a:endParaRPr lang="en-US" sz="2300" i="1" dirty="0">
              <a:latin typeface="Bodoni MT" panose="02070603080606020203" pitchFamily="18" charset="0"/>
            </a:endParaRPr>
          </a:p>
          <a:p>
            <a:pPr algn="ctr"/>
            <a:r>
              <a:rPr lang="en-US" sz="2300" i="1" dirty="0">
                <a:latin typeface="Bodoni MT" panose="02070603080606020203" pitchFamily="18" charset="0"/>
              </a:rPr>
              <a:t>To order books for your school, visit GoNuke.org</a:t>
            </a:r>
          </a:p>
          <a:p>
            <a:pPr algn="ctr"/>
            <a:endParaRPr lang="en-US" sz="2400" i="1" dirty="0">
              <a:latin typeface="Bell MT" panose="02020503060305020303" pitchFamily="18" charset="0"/>
            </a:endParaRPr>
          </a:p>
          <a:p>
            <a:pPr algn="ctr"/>
            <a:endParaRPr lang="en-US" dirty="0"/>
          </a:p>
        </p:txBody>
      </p:sp>
      <p:pic>
        <p:nvPicPr>
          <p:cNvPr id="5" name="Picture 4"/>
          <p:cNvPicPr>
            <a:picLocks noChangeAspect="1"/>
          </p:cNvPicPr>
          <p:nvPr/>
        </p:nvPicPr>
        <p:blipFill rotWithShape="1">
          <a:blip r:embed="rId5"/>
          <a:srcRect t="80785" r="58390" b="4718"/>
          <a:stretch/>
        </p:blipFill>
        <p:spPr>
          <a:xfrm>
            <a:off x="135240" y="5345414"/>
            <a:ext cx="3734395" cy="832513"/>
          </a:xfrm>
          <a:prstGeom prst="rect">
            <a:avLst/>
          </a:prstGeom>
        </p:spPr>
      </p:pic>
    </p:spTree>
    <p:extLst>
      <p:ext uri="{BB962C8B-B14F-4D97-AF65-F5344CB8AC3E}">
        <p14:creationId xmlns:p14="http://schemas.microsoft.com/office/powerpoint/2010/main" val="1742131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sp>
        <p:nvSpPr>
          <p:cNvPr id="3" name="AutoShape 5" descr="data:image/jpeg;base64,/9j/4AAQSkZJRgABAQAAAQABAAD/2wBDAAkGBwgHBgkIBwgKCgkLDRYPDQwMDRsUFRAWIB0iIiAdHx8kKDQsJCYxJx8fLT0tMTU3Ojo6Iys/RD84QzQ5Ojf/2wBDAQoKCg0MDRoPDxo3JR8lNzc3Nzc3Nzc3Nzc3Nzc3Nzc3Nzc3Nzc3Nzc3Nzc3Nzc3Nzc3Nzc3Nzc3Nzc3Nzc3Nzf/wAARCACaAKgDASIAAhEBAxEB/8QAGwABAQADAQEBAAAAAAAAAAAAAAQBAwcCBQb/xABEEAABAwECCAoIAwYHAAAAAAABAAIDBAUREyExQVRhc5MSFBU0NVFxsrPRIjJCcnSBkuIjYqFDUlOxwfAGJDOCkcLx/8QAFAEBAAAAAAAAAAAAAAAAAAAAAP/EABQRAQAAAAAAAAAAAAAAAAAAAAD/2gAMAwEAAhEDEQA/AO4oiICIiAiLXLKyGN0kr2sY0Xuc43AfNB7JAyqCttNlO/BwxOqJRIxjmsIAYXEAcInJ6wxZbsyF9RX4mcOmpj7RHBkkGe4ZWjXl7MRWK6COCiijhYGNFRDiG1Yg24au0KPf/amGrtCj3/2qwZEQR4au0KPf/amGrtCj3/2qxEEeGrtCj3/2phq7Qo9/9qsRBHhq7Qo9/wDamGrtCj3/ANqsRBHhq7Qo9/8AamGrtCj3/wBqsRBHhq7Qo9/9qxh67Qot/wDarHuDWlxIAGMk5lAaiau5kTHBnqSASfcBy9pxdV6DRW2tPRgiShEj2t4bo4pgXNb+8bwABiOU5sSLdXUsVNY9a2IHHC8ucTeXHgnGScpRB9FERAS9eS4AEnEBnUXGJa70aE8CHPUkX3+4Dl7Ti7UGyqrGwvEUbTLM4XtiYcd3WTmGsrxDSPfM2etcJJG42MaPQj7BnP5j8rr7lupqSKmYWxjG43ve7G556ycpKoQYuCjtXmzPiIPFYrVFavNmfEQeKxBaMiIMiICIiAiIgIixwggyp6qqjpw0O4TnvNzI2C9zzqH9cgzrRJVvqHmKgAdcbnzuH4bD/wBjqGLrIW6lo2QF0l5klf68r8bneQ1DEg0tpZaoh9fdwL720zcbR7x9o/p25VcBiyLKIJLX6KrNg/ulEtfoqs2D+6UQVrRV1UdM0cK9z3YmRtF7nnqA/vXctElTLLIYqFge4G58rv8ATZmuxesdQ+ZC2U1IyAukJdJM4XPmf6zvIahiQaBTS1bg+vuwd+Knab2/7j7R1ZO3KvoAAZEGRZQEREBRWrzZnxEHisVqitXmzPiIPFYgtGRFhZQEREBEUdTWHCOp6RmGqBlF9zY8/pHN2Zf5oN1TUR0zOHM4NbeAM5J6gMpOoKXBT15vqeFBTH9iHXPf75BxD8o+ZzLZT0fAkw878NUXEcNwuDR1NGYfqbheSrEHlkbI2hjGhrQLg1ouAC9IiAiIgktfoqs2D+6US1+iqzYP7pRBJZll2ebOpCaKnJwDP2Tf3RqVXJVn6DTboL1ZfRtJsGd0KpBHyVZ+g026CclWfoNNugrEQR8lWfoNNugnJVn6DTboKxEEfJVn6DTboKO07MoG07C2ipwcPCMUQ/isX2FFavNmfEQeKxBnkqz9Bpt0E5Ks/QabdBWDIiCPkqz9Bpt0E5Ks/QabdBWIgj5Ks/QafdBeLGijioeBExrGCaW5rRcB+I5XqOyuaHbS+I5BYiIgIiICIiCS1+iqzYP7pRLX6KrNg/ulEGbL6NpNgzuhVKWy+jaTYM7oVSAiIgIiICitXmzPiIPFYrVFavNmfEQeKxBaMiIMiICIiAo7K5odtL4jlYo7K5odtL4jkFiIiAiIgIiIJLX6KrNg/ulEtfoqs2D+6UQZsvo2k2DO6FUpbL6NpNgzuhVICIiAiIgKK1ebM+Ig8VitUVq82Z8RB4rEFoyIgyIgIiICjsrmh20viOVijsrmh20viOQWIiICIiAiIgktfoqs2D+6US1+iqzYP7pRBmy+jaTYM7oVSlsvo2k2DO6FUgIiICIiAorV5sz4iDxWKwm5QWtM0MigaC+Z00bxGwXuLWvaSbuoAZf6lB9AZEUvGzotR9A8042dFqPoHmgqRS8bOi1H0DzTjZ0Wo+geaCpR2VzQ7aXxHL1xs6LUfQPNS2bVEUpHFqg/jS4wwfxHa0H1EUvGzotR9A8042dFqPoHmgqRS8bOi1H0DzTjZ0Wo+geaCpFLxs6LUfQPNONnRaj6B5oMWv0VWbB/dKKO169ooJoXQVAknY6KNvAvLnEXAAA/+DHkCILbL6NpNgzuhVKWy+jaTYM7oVSAiIgLBNwvWiqqoqZgdI43k3Ma0XueeoDKSp+LT1uOuHAhzUwN9/vkZewYu1AdVS1ZLKG7Bg3OqSL26wwe0deQa7rlRS0kVM08C9z33F8jze556yf7AzLcwXC64ADMF6QEREBERAUdlc0O2l8RysUdlc0O2l8RyCxERARFqnnigiMk0gYwYryg2HEopax8j3Q0TWySjE559SM6znOofO6+9eAKiv8AXD6elPs33SSDWfYGrL2ZFdDEyGJscTGsY0XNa0XABBopqRkTzLI4yzuxOlflu6h1DUP1ONFUiCWy+jaTYM7oVSlsvo2k2DO6FtqJ46eMyTPDGDKT/eVBtKhmrHSSGGiYJJGm5zyfQj7TnOoY+u5eCKmu9bCU9MfZySSDWfZGrL2YwrYYmQxtiiY1jGi5rWi4AINNNRtjcZpHGWodiMrhju6h1DUFUiICIiAiIgIiICjsrmh20viOVijsrmh20viOQWIV5e9sbHPe4Na0XlzjcAFDhKitxU5dDT5DMR6T/dByDWfkMhQbKis4EmBp4zNUXeoDcGjrccw/XqBSCj/EFRVPw049U3XNj90Zu3L/ACW2lpoqePgRM4Lb7z1k5yTlJ1lb0GALllEQEREHy6SsEdBSQQMM1RxeM4NpuDRcMbjmH69QK3wURwgnqniaceriubH7ozdpxn9FzqxK6rjsyLgVU7bw4ngyEZ1cbRrrh/naneu80HQ1lc65RrtNqd67zTlGu02p3rvNB0VFzrlGu02p3rvNOUa7Taneu80HRUXOuUa7Taneu805RrtNqd67zQdFRc65RrtNqd67zTlGu02p3rvNB0VFzrlGu02p3rvNOUa7Taneu80HRL18ylq2U9LwLnSTPlmLImY3Pukd/wADWcWNfj+Ua7Taneu81+k/wX6dkPmf6Ur55eE843OuebrznQfRjo3zuEleWvuN7YWm9jCDeD+Y6zkzAK5AsoCIiAiIgIiIP//Z"/>
          <p:cNvSpPr>
            <a:spLocks noChangeAspect="1" noChangeArrowheads="1"/>
          </p:cNvSpPr>
          <p:nvPr/>
        </p:nvSpPr>
        <p:spPr bwMode="auto">
          <a:xfrm>
            <a:off x="63500" y="-992188"/>
            <a:ext cx="2238375" cy="204787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6" name="Group 15"/>
          <p:cNvGrpSpPr/>
          <p:nvPr/>
        </p:nvGrpSpPr>
        <p:grpSpPr>
          <a:xfrm>
            <a:off x="992660" y="2381701"/>
            <a:ext cx="7158680" cy="1778819"/>
            <a:chOff x="1592553" y="1505724"/>
            <a:chExt cx="5725498" cy="2516150"/>
          </a:xfrm>
        </p:grpSpPr>
        <p:sp>
          <p:nvSpPr>
            <p:cNvPr id="17" name="Rounded Rectangle 16"/>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Other RCNET Products</a:t>
              </a:r>
            </a:p>
          </p:txBody>
        </p:sp>
        <p:pic>
          <p:nvPicPr>
            <p:cNvPr id="18"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73900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sp>
        <p:nvSpPr>
          <p:cNvPr id="3" name="AutoShape 5" descr="data:image/jpeg;base64,/9j/4AAQSkZJRgABAQAAAQABAAD/2wBDAAkGBwgHBgkIBwgKCgkLDRYPDQwMDRsUFRAWIB0iIiAdHx8kKDQsJCYxJx8fLT0tMTU3Ojo6Iys/RD84QzQ5Ojf/2wBDAQoKCg0MDRoPDxo3JR8lNzc3Nzc3Nzc3Nzc3Nzc3Nzc3Nzc3Nzc3Nzc3Nzc3Nzc3Nzc3Nzc3Nzc3Nzc3Nzc3Nzf/wAARCACaAKgDASIAAhEBAxEB/8QAGwABAQADAQEBAAAAAAAAAAAAAAQBAwcCBQb/xABEEAABAwECCAoIAwYHAAAAAAABAAIDBAUREyExQVRhc5MSFBU0NVFxsrPRIjJCcnSBkuIjYqFDUlOxwfAGJDOCkcLx/8QAFAEBAAAAAAAAAAAAAAAAAAAAAP/EABQRAQAAAAAAAAAAAAAAAAAAAAD/2gAMAwEAAhEDEQA/AO4oiICIiAiLXLKyGN0kr2sY0Xuc43AfNB7JAyqCttNlO/BwxOqJRIxjmsIAYXEAcInJ6wxZbsyF9RX4mcOmpj7RHBkkGe4ZWjXl7MRWK6COCiijhYGNFRDiG1Yg24au0KPf/amGrtCj3/2qwZEQR4au0KPf/amGrtCj3/2qxEEeGrtCj3/2phq7Qo9/9qsRBHhq7Qo9/wDamGrtCj3/ANqsRBHhq7Qo9/8AamGrtCj3/wBqsRBHhq7Qo9/9qxh67Qot/wDarHuDWlxIAGMk5lAaiau5kTHBnqSASfcBy9pxdV6DRW2tPRgiShEj2t4bo4pgXNb+8bwABiOU5sSLdXUsVNY9a2IHHC8ucTeXHgnGScpRB9FERAS9eS4AEnEBnUXGJa70aE8CHPUkX3+4Dl7Ti7UGyqrGwvEUbTLM4XtiYcd3WTmGsrxDSPfM2etcJJG42MaPQj7BnP5j8rr7lupqSKmYWxjG43ve7G556ycpKoQYuCjtXmzPiIPFYrVFavNmfEQeKxBaMiIMiICIiAiIgIixwggyp6qqjpw0O4TnvNzI2C9zzqH9cgzrRJVvqHmKgAdcbnzuH4bD/wBjqGLrIW6lo2QF0l5klf68r8bneQ1DEg0tpZaoh9fdwL720zcbR7x9o/p25VcBiyLKIJLX6KrNg/ulEtfoqs2D+6UQVrRV1UdM0cK9z3YmRtF7nnqA/vXctElTLLIYqFge4G58rv8ATZmuxesdQ+ZC2U1IyAukJdJM4XPmf6zvIahiQaBTS1bg+vuwd+Knab2/7j7R1ZO3KvoAAZEGRZQEREBRWrzZnxEHisVqitXmzPiIPFYgtGRFhZQEREBEUdTWHCOp6RmGqBlF9zY8/pHN2Zf5oN1TUR0zOHM4NbeAM5J6gMpOoKXBT15vqeFBTH9iHXPf75BxD8o+ZzLZT0fAkw878NUXEcNwuDR1NGYfqbheSrEHlkbI2hjGhrQLg1ouAC9IiAiIgktfoqs2D+6US1+iqzYP7pRBJZll2ebOpCaKnJwDP2Tf3RqVXJVn6DTboL1ZfRtJsGd0KpBHyVZ+g026CclWfoNNugrEQR8lWfoNNugnJVn6DTboKxEEfJVn6DTboKO07MoG07C2ipwcPCMUQ/isX2FFavNmfEQeKxBnkqz9Bpt0E5Ks/QabdBWDIiCPkqz9Bpt0E5Ks/QabdBWIgj5Ks/QafdBeLGijioeBExrGCaW5rRcB+I5XqOyuaHbS+I5BYiIgIiICIiCS1+iqzYP7pRLX6KrNg/ulEGbL6NpNgzuhVKWy+jaTYM7oVSAiIgIiICitXmzPiIPFYrVFavNmfEQeKxBaMiIMiICIiAo7K5odtL4jlYo7K5odtL4jkFiIiAiIgIiIJLX6KrNg/ulEtfoqs2D+6UQZsvo2k2DO6FUpbL6NpNgzuhVICIiAiIgKK1ebM+Ig8VitUVq82Z8RB4rEFoyIgyIgIiICjsrmh20viOVijsrmh20viOQWIiICIiAiIgktfoqs2D+6US1+iqzYP7pRBmy+jaTYM7oVSlsvo2k2DO6FUgIiICIiAorV5sz4iDxWKwm5QWtM0MigaC+Z00bxGwXuLWvaSbuoAZf6lB9AZEUvGzotR9A8042dFqPoHmgqRS8bOi1H0DzTjZ0Wo+geaCpR2VzQ7aXxHL1xs6LUfQPNS2bVEUpHFqg/jS4wwfxHa0H1EUvGzotR9A8042dFqPoHmgqRS8bOi1H0DzTjZ0Wo+geaCpFLxs6LUfQPNONnRaj6B5oMWv0VWbB/dKKO169ooJoXQVAknY6KNvAvLnEXAAA/+DHkCILbL6NpNgzuhVKWy+jaTYM7oVSAiIgLBNwvWiqqoqZgdI43k3Ma0XueeoDKSp+LT1uOuHAhzUwN9/vkZewYu1AdVS1ZLKG7Bg3OqSL26wwe0deQa7rlRS0kVM08C9z33F8jze556yf7AzLcwXC64ADMF6QEREBERAUdlc0O2l8RysUdlc0O2l8RyCxERARFqnnigiMk0gYwYryg2HEopax8j3Q0TWySjE559SM6znOofO6+9eAKiv8AXD6elPs33SSDWfYGrL2ZFdDEyGJscTGsY0XNa0XABBopqRkTzLI4yzuxOlflu6h1DUP1ONFUiCWy+jaTYM7oVSlsvo2k2DO6FtqJ46eMyTPDGDKT/eVBtKhmrHSSGGiYJJGm5zyfQj7TnOoY+u5eCKmu9bCU9MfZySSDWfZGrL2YwrYYmQxtiiY1jGi5rWi4AINNNRtjcZpHGWodiMrhju6h1DUFUiICIiAiIgIiICjsrmh20viOVijsrmh20viOQWIV5e9sbHPe4Na0XlzjcAFDhKitxU5dDT5DMR6T/dByDWfkMhQbKis4EmBp4zNUXeoDcGjrccw/XqBSCj/EFRVPw049U3XNj90Zu3L/ACW2lpoqePgRM4Lb7z1k5yTlJ1lb0GALllEQEREHy6SsEdBSQQMM1RxeM4NpuDRcMbjmH69QK3wURwgnqniaceriubH7ozdpxn9FzqxK6rjsyLgVU7bw4ngyEZ1cbRrrh/naneu80HQ1lc65RrtNqd67zTlGu02p3rvNB0VFzrlGu02p3rvNOUa7Taneu80HRUXOuUa7Taneu805RrtNqd67zQdFRc65RrtNqd67zTlGu02p3rvNB0VFzrlGu02p3rvNOUa7Taneu80HRL18ylq2U9LwLnSTPlmLImY3Pukd/wADWcWNfj+Ua7Taneu81+k/wX6dkPmf6Ur55eE843OuebrznQfRjo3zuEleWvuN7YWm9jCDeD+Y6zkzAK5AsoCIiAiIgIiIP//Z"/>
          <p:cNvSpPr>
            <a:spLocks noChangeAspect="1" noChangeArrowheads="1"/>
          </p:cNvSpPr>
          <p:nvPr/>
        </p:nvSpPr>
        <p:spPr bwMode="auto">
          <a:xfrm>
            <a:off x="63500" y="-992188"/>
            <a:ext cx="2238375" cy="204787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9" name="Table 8"/>
          <p:cNvGraphicFramePr>
            <a:graphicFrameLocks noGrp="1"/>
          </p:cNvGraphicFramePr>
          <p:nvPr/>
        </p:nvGraphicFramePr>
        <p:xfrm>
          <a:off x="639195" y="1448273"/>
          <a:ext cx="7842681" cy="4329324"/>
        </p:xfrm>
        <a:graphic>
          <a:graphicData uri="http://schemas.openxmlformats.org/drawingml/2006/table">
            <a:tbl>
              <a:tblPr firstRow="1" bandRow="1">
                <a:tableStyleId>{073A0DAA-6AF3-43AB-8588-CEC1D06C72B9}</a:tableStyleId>
              </a:tblPr>
              <a:tblGrid>
                <a:gridCol w="2142478">
                  <a:extLst>
                    <a:ext uri="{9D8B030D-6E8A-4147-A177-3AD203B41FA5}">
                      <a16:colId xmlns:a16="http://schemas.microsoft.com/office/drawing/2014/main" val="20000"/>
                    </a:ext>
                  </a:extLst>
                </a:gridCol>
                <a:gridCol w="1597981">
                  <a:extLst>
                    <a:ext uri="{9D8B030D-6E8A-4147-A177-3AD203B41FA5}">
                      <a16:colId xmlns:a16="http://schemas.microsoft.com/office/drawing/2014/main" val="20001"/>
                    </a:ext>
                  </a:extLst>
                </a:gridCol>
                <a:gridCol w="4102222">
                  <a:extLst>
                    <a:ext uri="{9D8B030D-6E8A-4147-A177-3AD203B41FA5}">
                      <a16:colId xmlns:a16="http://schemas.microsoft.com/office/drawing/2014/main" val="20002"/>
                    </a:ext>
                  </a:extLst>
                </a:gridCol>
              </a:tblGrid>
              <a:tr h="380897">
                <a:tc>
                  <a:txBody>
                    <a:bodyPr/>
                    <a:lstStyle/>
                    <a:p>
                      <a:pPr algn="ctr"/>
                      <a:r>
                        <a:rPr lang="en-US" dirty="0">
                          <a:latin typeface="Calibri" pitchFamily="34" charset="0"/>
                          <a:cs typeface="Calibri" pitchFamily="34" charset="0"/>
                        </a:rPr>
                        <a:t>Product(s)</a:t>
                      </a:r>
                    </a:p>
                  </a:txBody>
                  <a:tcPr/>
                </a:tc>
                <a:tc>
                  <a:txBody>
                    <a:bodyPr/>
                    <a:lstStyle/>
                    <a:p>
                      <a:pPr algn="ctr"/>
                      <a:r>
                        <a:rPr lang="en-US" dirty="0">
                          <a:latin typeface="Calibri" pitchFamily="34" charset="0"/>
                          <a:cs typeface="Calibri" pitchFamily="34" charset="0"/>
                        </a:rPr>
                        <a:t>Audience </a:t>
                      </a:r>
                    </a:p>
                  </a:txBody>
                  <a:tcPr/>
                </a:tc>
                <a:tc>
                  <a:txBody>
                    <a:bodyPr/>
                    <a:lstStyle/>
                    <a:p>
                      <a:pPr algn="ctr"/>
                      <a:r>
                        <a:rPr lang="en-US" dirty="0">
                          <a:latin typeface="Calibri" pitchFamily="34" charset="0"/>
                          <a:cs typeface="Calibri" pitchFamily="34" charset="0"/>
                        </a:rPr>
                        <a:t>Type &amp; Location of Materials</a:t>
                      </a:r>
                    </a:p>
                  </a:txBody>
                  <a:tcPr/>
                </a:tc>
                <a:extLst>
                  <a:ext uri="{0D108BD9-81ED-4DB2-BD59-A6C34878D82A}">
                    <a16:rowId xmlns:a16="http://schemas.microsoft.com/office/drawing/2014/main" val="10000"/>
                  </a:ext>
                </a:extLst>
              </a:tr>
              <a:tr h="883680">
                <a:tc>
                  <a:txBody>
                    <a:bodyPr/>
                    <a:lstStyle/>
                    <a:p>
                      <a:r>
                        <a:rPr lang="en-US" sz="1200" dirty="0">
                          <a:latin typeface="Calibri" pitchFamily="34" charset="0"/>
                          <a:cs typeface="Calibri" pitchFamily="34" charset="0"/>
                        </a:rPr>
                        <a:t>Standardized academic</a:t>
                      </a:r>
                      <a:r>
                        <a:rPr lang="en-US" sz="1200" baseline="0" dirty="0">
                          <a:latin typeface="Calibri" pitchFamily="34" charset="0"/>
                          <a:cs typeface="Calibri" pitchFamily="34" charset="0"/>
                        </a:rPr>
                        <a:t> articulation with excelsior college</a:t>
                      </a:r>
                      <a:endParaRPr lang="en-US" sz="1200" dirty="0">
                        <a:latin typeface="Calibri" pitchFamily="34" charset="0"/>
                        <a:cs typeface="Calibri" pitchFamily="34" charset="0"/>
                      </a:endParaRPr>
                    </a:p>
                  </a:txBody>
                  <a:tcPr anchor="ctr"/>
                </a:tc>
                <a:tc>
                  <a:txBody>
                    <a:bodyPr/>
                    <a:lstStyle/>
                    <a:p>
                      <a:r>
                        <a:rPr lang="en-US" sz="1200" dirty="0">
                          <a:latin typeface="Calibri" pitchFamily="34" charset="0"/>
                          <a:cs typeface="Calibri" pitchFamily="34" charset="0"/>
                        </a:rPr>
                        <a:t>NUCP graduating students</a:t>
                      </a:r>
                    </a:p>
                  </a:txBody>
                  <a:tcPr anchor="ctr"/>
                </a:tc>
                <a:tc>
                  <a:txBody>
                    <a:bodyPr/>
                    <a:lstStyle/>
                    <a:p>
                      <a:r>
                        <a:rPr lang="en-US" sz="1200" dirty="0">
                          <a:latin typeface="Calibri" pitchFamily="34" charset="0"/>
                          <a:cs typeface="Calibri" pitchFamily="34" charset="0"/>
                        </a:rPr>
                        <a:t>File transfer guides, contact information, standardized</a:t>
                      </a:r>
                      <a:r>
                        <a:rPr lang="en-US" sz="1200" baseline="0" dirty="0">
                          <a:latin typeface="Calibri" pitchFamily="34" charset="0"/>
                          <a:cs typeface="Calibri" pitchFamily="34" charset="0"/>
                        </a:rPr>
                        <a:t> tuition rates and other information </a:t>
                      </a:r>
                      <a:r>
                        <a:rPr lang="en-US" sz="1200" dirty="0">
                          <a:latin typeface="Calibri" pitchFamily="34" charset="0"/>
                          <a:cs typeface="Calibri" pitchFamily="34" charset="0"/>
                        </a:rPr>
                        <a:t>available at gonuke.org.</a:t>
                      </a:r>
                    </a:p>
                  </a:txBody>
                  <a:tcPr anchor="ctr"/>
                </a:tc>
                <a:extLst>
                  <a:ext uri="{0D108BD9-81ED-4DB2-BD59-A6C34878D82A}">
                    <a16:rowId xmlns:a16="http://schemas.microsoft.com/office/drawing/2014/main" val="10001"/>
                  </a:ext>
                </a:extLst>
              </a:tr>
              <a:tr h="687307">
                <a:tc>
                  <a:txBody>
                    <a:bodyPr/>
                    <a:lstStyle/>
                    <a:p>
                      <a:r>
                        <a:rPr lang="en-US" sz="1200" dirty="0">
                          <a:latin typeface="Calibri" pitchFamily="34" charset="0"/>
                          <a:cs typeface="Calibri" pitchFamily="34" charset="0"/>
                        </a:rPr>
                        <a:t>DVD/video on career assistance</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itchFamily="34" charset="0"/>
                          <a:cs typeface="Calibri" pitchFamily="34" charset="0"/>
                        </a:rPr>
                        <a:t>NUCP students</a:t>
                      </a:r>
                    </a:p>
                    <a:p>
                      <a:endParaRPr lang="en-US" sz="1200" dirty="0">
                        <a:latin typeface="Calibri" pitchFamily="34" charset="0"/>
                        <a:cs typeface="Calibri" pitchFamily="34" charset="0"/>
                      </a:endParaRPr>
                    </a:p>
                  </a:txBody>
                  <a:tcPr anchor="ctr"/>
                </a:tc>
                <a:tc>
                  <a:txBody>
                    <a:bodyPr/>
                    <a:lstStyle/>
                    <a:p>
                      <a:r>
                        <a:rPr lang="en-US" sz="1200" dirty="0">
                          <a:latin typeface="Calibri" pitchFamily="34" charset="0"/>
                          <a:cs typeface="Calibri" pitchFamily="34" charset="0"/>
                        </a:rPr>
                        <a:t>Soft</a:t>
                      </a:r>
                      <a:r>
                        <a:rPr lang="en-US" sz="1200" baseline="0" dirty="0">
                          <a:latin typeface="Calibri" pitchFamily="34" charset="0"/>
                          <a:cs typeface="Calibri" pitchFamily="34" charset="0"/>
                        </a:rPr>
                        <a:t> skills needed to obtain and grow a nuclear career are detailed.  Information on  resume writing, interview skills, academic articulation, and RCNET job board are explained.</a:t>
                      </a:r>
                      <a:endParaRPr lang="en-US" sz="1200" dirty="0">
                        <a:latin typeface="Calibri" pitchFamily="34" charset="0"/>
                        <a:cs typeface="Calibri" pitchFamily="34" charset="0"/>
                      </a:endParaRPr>
                    </a:p>
                  </a:txBody>
                  <a:tcPr anchor="ctr"/>
                </a:tc>
                <a:extLst>
                  <a:ext uri="{0D108BD9-81ED-4DB2-BD59-A6C34878D82A}">
                    <a16:rowId xmlns:a16="http://schemas.microsoft.com/office/drawing/2014/main" val="10002"/>
                  </a:ext>
                </a:extLst>
              </a:tr>
              <a:tr h="1076111">
                <a:tc>
                  <a:txBody>
                    <a:bodyPr/>
                    <a:lstStyle/>
                    <a:p>
                      <a:r>
                        <a:rPr lang="en-US" sz="1200" dirty="0">
                          <a:latin typeface="Calibri" pitchFamily="34" charset="0"/>
                          <a:cs typeface="Calibri" pitchFamily="34" charset="0"/>
                        </a:rPr>
                        <a:t>DVD/video on human development</a:t>
                      </a:r>
                    </a:p>
                  </a:txBody>
                  <a:tcPr anchor="ctr"/>
                </a:tc>
                <a:tc>
                  <a:txBody>
                    <a:bodyPr/>
                    <a:lstStyle/>
                    <a:p>
                      <a:r>
                        <a:rPr lang="en-US" sz="1200" dirty="0">
                          <a:latin typeface="Calibri" pitchFamily="34" charset="0"/>
                          <a:cs typeface="Calibri" pitchFamily="34" charset="0"/>
                        </a:rPr>
                        <a:t>NUCP college faculty</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itchFamily="34" charset="0"/>
                          <a:cs typeface="Calibri" pitchFamily="34" charset="0"/>
                        </a:rPr>
                        <a:t>Best practices at colleges to ready students for work in a nuclear environment will be reviewed. Methods to embed a culture  of safety, responsibility, communication, leadership, and articulation are examined and reviewed. </a:t>
                      </a:r>
                      <a:r>
                        <a:rPr lang="en-US" sz="1200" baseline="0" dirty="0">
                          <a:latin typeface="Calibri" pitchFamily="34" charset="0"/>
                          <a:cs typeface="Calibri" pitchFamily="34" charset="0"/>
                        </a:rPr>
                        <a:t>Video on gonuke.org and available directly from RCNET.</a:t>
                      </a:r>
                      <a:endParaRPr lang="en-US" sz="1200" dirty="0">
                        <a:latin typeface="Calibri" pitchFamily="34" charset="0"/>
                        <a:cs typeface="Calibri" pitchFamily="34" charset="0"/>
                      </a:endParaRPr>
                    </a:p>
                    <a:p>
                      <a:endParaRPr lang="en-US" sz="1200" dirty="0">
                        <a:latin typeface="Calibri" pitchFamily="34" charset="0"/>
                        <a:cs typeface="Calibri" pitchFamily="34" charset="0"/>
                      </a:endParaRPr>
                    </a:p>
                  </a:txBody>
                  <a:tcPr anchor="ctr"/>
                </a:tc>
                <a:extLst>
                  <a:ext uri="{0D108BD9-81ED-4DB2-BD59-A6C34878D82A}">
                    <a16:rowId xmlns:a16="http://schemas.microsoft.com/office/drawing/2014/main" val="10003"/>
                  </a:ext>
                </a:extLst>
              </a:tr>
              <a:tr h="615620">
                <a:tc>
                  <a:txBody>
                    <a:bodyPr/>
                    <a:lstStyle/>
                    <a:p>
                      <a:r>
                        <a:rPr lang="en-US" sz="1200" dirty="0">
                          <a:latin typeface="Calibri" pitchFamily="34" charset="0"/>
                          <a:cs typeface="Calibri" pitchFamily="34" charset="0"/>
                        </a:rPr>
                        <a:t>Biography</a:t>
                      </a:r>
                      <a:r>
                        <a:rPr lang="en-US" sz="1200" baseline="0" dirty="0">
                          <a:latin typeface="Calibri" pitchFamily="34" charset="0"/>
                          <a:cs typeface="Calibri" pitchFamily="34" charset="0"/>
                        </a:rPr>
                        <a:t> on Nuclear Pioneers</a:t>
                      </a:r>
                      <a:endParaRPr lang="en-US" sz="1200" dirty="0">
                        <a:latin typeface="Calibri" pitchFamily="34" charset="0"/>
                        <a:cs typeface="Calibri" pitchFamily="34" charset="0"/>
                      </a:endParaRPr>
                    </a:p>
                  </a:txBody>
                  <a:tcPr anchor="ctr"/>
                </a:tc>
                <a:tc>
                  <a:txBody>
                    <a:bodyPr/>
                    <a:lstStyle/>
                    <a:p>
                      <a:r>
                        <a:rPr lang="en-US" sz="1200" dirty="0">
                          <a:latin typeface="Calibri" pitchFamily="34" charset="0"/>
                          <a:cs typeface="Calibri" pitchFamily="34" charset="0"/>
                        </a:rPr>
                        <a:t>Students and Technicians</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To impart a sense of ownership, RCNET has teamed with 9 technician founders/leaders in the fields of nuclear energy, medicine, weapons, space exploration, and clean up to publish a collection of biographies with a goal of relating the experiences, blood, sweat and tears these pioneers underwent to build the industry.</a:t>
                      </a:r>
                    </a:p>
                  </a:txBody>
                  <a:tcPr anchor="ctr"/>
                </a:tc>
                <a:extLst>
                  <a:ext uri="{0D108BD9-81ED-4DB2-BD59-A6C34878D82A}">
                    <a16:rowId xmlns:a16="http://schemas.microsoft.com/office/drawing/2014/main" val="10004"/>
                  </a:ext>
                </a:extLst>
              </a:tr>
            </a:tbl>
          </a:graphicData>
        </a:graphic>
      </p:graphicFrame>
      <p:grpSp>
        <p:nvGrpSpPr>
          <p:cNvPr id="16" name="Group 15"/>
          <p:cNvGrpSpPr/>
          <p:nvPr/>
        </p:nvGrpSpPr>
        <p:grpSpPr>
          <a:xfrm>
            <a:off x="1102006" y="61411"/>
            <a:ext cx="7158680" cy="903685"/>
            <a:chOff x="1592553" y="1505724"/>
            <a:chExt cx="5725498" cy="2516150"/>
          </a:xfrm>
        </p:grpSpPr>
        <p:sp>
          <p:nvSpPr>
            <p:cNvPr id="17" name="Rounded Rectangle 16"/>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Summary of Other RCNET Products</a:t>
              </a:r>
            </a:p>
          </p:txBody>
        </p:sp>
        <p:pic>
          <p:nvPicPr>
            <p:cNvPr id="18"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12441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6611" y="5658051"/>
            <a:ext cx="1605873" cy="1070582"/>
          </a:xfrm>
          <a:prstGeom prst="rect">
            <a:avLst/>
          </a:prstGeom>
          <a:ln w="38100" cap="sq">
            <a:solidFill>
              <a:srgbClr val="000000"/>
            </a:solidFill>
            <a:prstDash val="solid"/>
            <a:miter lim="800000"/>
          </a:ln>
          <a:effectLst>
            <a:outerShdw blurRad="50800" dist="38100" dir="5400000" algn="t" rotWithShape="0">
              <a:prstClr val="black">
                <a:alpha val="40000"/>
              </a:prstClr>
            </a:outerShdw>
          </a:effectLst>
        </p:spPr>
      </p:pic>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sp>
        <p:nvSpPr>
          <p:cNvPr id="3" name="AutoShape 5" descr="data:image/jpeg;base64,/9j/4AAQSkZJRgABAQAAAQABAAD/2wBDAAkGBwgHBgkIBwgKCgkLDRYPDQwMDRsUFRAWIB0iIiAdHx8kKDQsJCYxJx8fLT0tMTU3Ojo6Iys/RD84QzQ5Ojf/2wBDAQoKCg0MDRoPDxo3JR8lNzc3Nzc3Nzc3Nzc3Nzc3Nzc3Nzc3Nzc3Nzc3Nzc3Nzc3Nzc3Nzc3Nzc3Nzc3Nzc3Nzf/wAARCACaAKgDASIAAhEBAxEB/8QAGwABAQADAQEBAAAAAAAAAAAAAAQBAwcCBQb/xABEEAABAwECCAoIAwYHAAAAAAABAAIDBAUREyExQVRhc5MSFBU0NVFxsrPRIjJCcnSBkuIjYqFDUlOxwfAGJDOCkcLx/8QAFAEBAAAAAAAAAAAAAAAAAAAAAP/EABQRAQAAAAAAAAAAAAAAAAAAAAD/2gAMAwEAAhEDEQA/AO4oiICIiAiLXLKyGN0kr2sY0Xuc43AfNB7JAyqCttNlO/BwxOqJRIxjmsIAYXEAcInJ6wxZbsyF9RX4mcOmpj7RHBkkGe4ZWjXl7MRWK6COCiijhYGNFRDiG1Yg24au0KPf/amGrtCj3/2qwZEQR4au0KPf/amGrtCj3/2qxEEeGrtCj3/2phq7Qo9/9qsRBHhq7Qo9/wDamGrtCj3/ANqsRBHhq7Qo9/8AamGrtCj3/wBqsRBHhq7Qo9/9qxh67Qot/wDarHuDWlxIAGMk5lAaiau5kTHBnqSASfcBy9pxdV6DRW2tPRgiShEj2t4bo4pgXNb+8bwABiOU5sSLdXUsVNY9a2IHHC8ucTeXHgnGScpRB9FERAS9eS4AEnEBnUXGJa70aE8CHPUkX3+4Dl7Ti7UGyqrGwvEUbTLM4XtiYcd3WTmGsrxDSPfM2etcJJG42MaPQj7BnP5j8rr7lupqSKmYWxjG43ve7G556ycpKoQYuCjtXmzPiIPFYrVFavNmfEQeKxBaMiIMiICIiAiIgIixwggyp6qqjpw0O4TnvNzI2C9zzqH9cgzrRJVvqHmKgAdcbnzuH4bD/wBjqGLrIW6lo2QF0l5klf68r8bneQ1DEg0tpZaoh9fdwL720zcbR7x9o/p25VcBiyLKIJLX6KrNg/ulEtfoqs2D+6UQVrRV1UdM0cK9z3YmRtF7nnqA/vXctElTLLIYqFge4G58rv8ATZmuxesdQ+ZC2U1IyAukJdJM4XPmf6zvIahiQaBTS1bg+vuwd+Knab2/7j7R1ZO3KvoAAZEGRZQEREBRWrzZnxEHisVqitXmzPiIPFYgtGRFhZQEREBEUdTWHCOp6RmGqBlF9zY8/pHN2Zf5oN1TUR0zOHM4NbeAM5J6gMpOoKXBT15vqeFBTH9iHXPf75BxD8o+ZzLZT0fAkw878NUXEcNwuDR1NGYfqbheSrEHlkbI2hjGhrQLg1ouAC9IiAiIgktfoqs2D+6US1+iqzYP7pRBJZll2ebOpCaKnJwDP2Tf3RqVXJVn6DTboL1ZfRtJsGd0KpBHyVZ+g026CclWfoNNugrEQR8lWfoNNugnJVn6DTboKxEEfJVn6DTboKO07MoG07C2ipwcPCMUQ/isX2FFavNmfEQeKxBnkqz9Bpt0E5Ks/QabdBWDIiCPkqz9Bpt0E5Ks/QabdBWIgj5Ks/QafdBeLGijioeBExrGCaW5rRcB+I5XqOyuaHbS+I5BYiIgIiICIiCS1+iqzYP7pRLX6KrNg/ulEGbL6NpNgzuhVKWy+jaTYM7oVSAiIgIiICitXmzPiIPFYrVFavNmfEQeKxBaMiIMiICIiAo7K5odtL4jlYo7K5odtL4jkFiIiAiIgIiIJLX6KrNg/ulEtfoqs2D+6UQZsvo2k2DO6FUpbL6NpNgzuhVICIiAiIgKK1ebM+Ig8VitUVq82Z8RB4rEFoyIgyIgIiICjsrmh20viOVijsrmh20viOQWIiICIiAiIgktfoqs2D+6US1+iqzYP7pRBmy+jaTYM7oVSlsvo2k2DO6FUgIiICIiAorV5sz4iDxWKwm5QWtM0MigaC+Z00bxGwXuLWvaSbuoAZf6lB9AZEUvGzotR9A8042dFqPoHmgqRS8bOi1H0DzTjZ0Wo+geaCpR2VzQ7aXxHL1xs6LUfQPNS2bVEUpHFqg/jS4wwfxHa0H1EUvGzotR9A8042dFqPoHmgqRS8bOi1H0DzTjZ0Wo+geaCpFLxs6LUfQPNONnRaj6B5oMWv0VWbB/dKKO169ooJoXQVAknY6KNvAvLnEXAAA/+DHkCILbL6NpNgzuhVKWy+jaTYM7oVSAiIgLBNwvWiqqoqZgdI43k3Ma0XueeoDKSp+LT1uOuHAhzUwN9/vkZewYu1AdVS1ZLKG7Bg3OqSL26wwe0deQa7rlRS0kVM08C9z33F8jze556yf7AzLcwXC64ADMF6QEREBERAUdlc0O2l8RysUdlc0O2l8RyCxERARFqnnigiMk0gYwYryg2HEopax8j3Q0TWySjE559SM6znOofO6+9eAKiv8AXD6elPs33SSDWfYGrL2ZFdDEyGJscTGsY0XNa0XABBopqRkTzLI4yzuxOlflu6h1DUP1ONFUiCWy+jaTYM7oVSlsvo2k2DO6FtqJ46eMyTPDGDKT/eVBtKhmrHSSGGiYJJGm5zyfQj7TnOoY+u5eCKmu9bCU9MfZySSDWfZGrL2YwrYYmQxtiiY1jGi5rWi4AINNNRtjcZpHGWodiMrhju6h1DUFUiICIiAiIgIiICjsrmh20viOVijsrmh20viOQWIV5e9sbHPe4Na0XlzjcAFDhKitxU5dDT5DMR6T/dByDWfkMhQbKis4EmBp4zNUXeoDcGjrccw/XqBSCj/EFRVPw049U3XNj90Zu3L/ACW2lpoqePgRM4Lb7z1k5yTlJ1lb0GALllEQEREHy6SsEdBSQQMM1RxeM4NpuDRcMbjmH69QK3wURwgnqniaceriubH7ozdpxn9FzqxK6rjsyLgVU7bw4ngyEZ1cbRrrh/naneu80HQ1lc65RrtNqd67zTlGu02p3rvNB0VFzrlGu02p3rvNOUa7Taneu80HRUXOuUa7Taneu805RrtNqd67zQdFRc65RrtNqd67zTlGu02p3rvNB0VFzrlGu02p3rvNOUa7Taneu80HRL18ylq2U9LwLnSTPlmLImY3Pukd/wADWcWNfj+Ua7Taneu81+k/wX6dkPmf6Ur55eE843OuebrznQfRjo3zuEleWvuN7YWm9jCDeD+Y6zkzAK5AsoCIiAiIgIiIP//Z"/>
          <p:cNvSpPr>
            <a:spLocks noChangeAspect="1" noChangeArrowheads="1"/>
          </p:cNvSpPr>
          <p:nvPr/>
        </p:nvSpPr>
        <p:spPr bwMode="auto">
          <a:xfrm>
            <a:off x="63500" y="-992188"/>
            <a:ext cx="2238375" cy="2047876"/>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9" name="Table 8"/>
          <p:cNvGraphicFramePr>
            <a:graphicFrameLocks noGrp="1"/>
          </p:cNvGraphicFramePr>
          <p:nvPr>
            <p:extLst>
              <p:ext uri="{D42A27DB-BD31-4B8C-83A1-F6EECF244321}">
                <p14:modId xmlns:p14="http://schemas.microsoft.com/office/powerpoint/2010/main" val="494667021"/>
              </p:ext>
            </p:extLst>
          </p:nvPr>
        </p:nvGraphicFramePr>
        <p:xfrm>
          <a:off x="643077" y="1206415"/>
          <a:ext cx="7842681" cy="2493559"/>
        </p:xfrm>
        <a:graphic>
          <a:graphicData uri="http://schemas.openxmlformats.org/drawingml/2006/table">
            <a:tbl>
              <a:tblPr firstRow="1" bandRow="1">
                <a:tableStyleId>{073A0DAA-6AF3-43AB-8588-CEC1D06C72B9}</a:tableStyleId>
              </a:tblPr>
              <a:tblGrid>
                <a:gridCol w="2142478">
                  <a:extLst>
                    <a:ext uri="{9D8B030D-6E8A-4147-A177-3AD203B41FA5}">
                      <a16:colId xmlns:a16="http://schemas.microsoft.com/office/drawing/2014/main" val="20000"/>
                    </a:ext>
                  </a:extLst>
                </a:gridCol>
                <a:gridCol w="1597981">
                  <a:extLst>
                    <a:ext uri="{9D8B030D-6E8A-4147-A177-3AD203B41FA5}">
                      <a16:colId xmlns:a16="http://schemas.microsoft.com/office/drawing/2014/main" val="20001"/>
                    </a:ext>
                  </a:extLst>
                </a:gridCol>
                <a:gridCol w="4102222">
                  <a:extLst>
                    <a:ext uri="{9D8B030D-6E8A-4147-A177-3AD203B41FA5}">
                      <a16:colId xmlns:a16="http://schemas.microsoft.com/office/drawing/2014/main" val="20002"/>
                    </a:ext>
                  </a:extLst>
                </a:gridCol>
              </a:tblGrid>
              <a:tr h="573319">
                <a:tc>
                  <a:txBody>
                    <a:bodyPr/>
                    <a:lstStyle/>
                    <a:p>
                      <a:pPr algn="ctr"/>
                      <a:r>
                        <a:rPr lang="en-US" dirty="0">
                          <a:latin typeface="Calibri" pitchFamily="34" charset="0"/>
                          <a:cs typeface="Calibri" pitchFamily="34" charset="0"/>
                        </a:rPr>
                        <a:t>Product(s)</a:t>
                      </a:r>
                    </a:p>
                  </a:txBody>
                  <a:tcPr/>
                </a:tc>
                <a:tc>
                  <a:txBody>
                    <a:bodyPr/>
                    <a:lstStyle/>
                    <a:p>
                      <a:pPr algn="ctr"/>
                      <a:r>
                        <a:rPr lang="en-US" dirty="0">
                          <a:latin typeface="Calibri" pitchFamily="34" charset="0"/>
                          <a:cs typeface="Calibri" pitchFamily="34" charset="0"/>
                        </a:rPr>
                        <a:t>Target Audience </a:t>
                      </a:r>
                    </a:p>
                  </a:txBody>
                  <a:tcPr/>
                </a:tc>
                <a:tc>
                  <a:txBody>
                    <a:bodyPr/>
                    <a:lstStyle/>
                    <a:p>
                      <a:pPr algn="ctr"/>
                      <a:r>
                        <a:rPr lang="en-US" dirty="0">
                          <a:latin typeface="Calibri" pitchFamily="34" charset="0"/>
                          <a:cs typeface="Calibri" pitchFamily="34" charset="0"/>
                        </a:rPr>
                        <a:t>Type &amp; Location of Materials</a:t>
                      </a:r>
                    </a:p>
                  </a:txBody>
                  <a:tcPr/>
                </a:tc>
                <a:extLst>
                  <a:ext uri="{0D108BD9-81ED-4DB2-BD59-A6C34878D82A}">
                    <a16:rowId xmlns:a16="http://schemas.microsoft.com/office/drawing/2014/main" val="10000"/>
                  </a:ext>
                </a:extLst>
              </a:tr>
              <a:tr h="573319">
                <a:tc>
                  <a:txBody>
                    <a:bodyPr/>
                    <a:lstStyle/>
                    <a:p>
                      <a:r>
                        <a:rPr lang="en-US" sz="1200" dirty="0">
                          <a:latin typeface="Calibri" pitchFamily="34" charset="0"/>
                          <a:cs typeface="Calibri" pitchFamily="34" charset="0"/>
                        </a:rPr>
                        <a:t>Marketing &amp; outreach materials</a:t>
                      </a:r>
                    </a:p>
                  </a:txBody>
                  <a:tcPr anchor="ctr"/>
                </a:tc>
                <a:tc>
                  <a:txBody>
                    <a:bodyPr/>
                    <a:lstStyle/>
                    <a:p>
                      <a:r>
                        <a:rPr lang="en-US" sz="1200" dirty="0">
                          <a:latin typeface="Calibri" pitchFamily="34" charset="0"/>
                          <a:cs typeface="Calibri" pitchFamily="34" charset="0"/>
                        </a:rPr>
                        <a:t>Academic and industry outreach specialists</a:t>
                      </a:r>
                    </a:p>
                  </a:txBody>
                  <a:tcPr anchor="ctr"/>
                </a:tc>
                <a:tc>
                  <a:txBody>
                    <a:bodyPr/>
                    <a:lstStyle/>
                    <a:p>
                      <a:r>
                        <a:rPr lang="en-US" sz="1200" dirty="0">
                          <a:latin typeface="Calibri" pitchFamily="34" charset="0"/>
                          <a:cs typeface="Calibri" pitchFamily="34" charset="0"/>
                        </a:rPr>
                        <a:t>RCNET</a:t>
                      </a:r>
                      <a:r>
                        <a:rPr lang="en-US" sz="1200" baseline="0" dirty="0">
                          <a:latin typeface="Calibri" pitchFamily="34" charset="0"/>
                          <a:cs typeface="Calibri" pitchFamily="34" charset="0"/>
                        </a:rPr>
                        <a:t> and partner’s marketing material including videos, brochures, fact sheets, images, and other printed material available at gonuke.org.</a:t>
                      </a:r>
                      <a:endParaRPr lang="en-US" sz="1200" dirty="0">
                        <a:latin typeface="Calibri" pitchFamily="34" charset="0"/>
                        <a:cs typeface="Calibri" pitchFamily="34" charset="0"/>
                      </a:endParaRPr>
                    </a:p>
                  </a:txBody>
                  <a:tcPr anchor="ctr"/>
                </a:tc>
                <a:extLst>
                  <a:ext uri="{0D108BD9-81ED-4DB2-BD59-A6C34878D82A}">
                    <a16:rowId xmlns:a16="http://schemas.microsoft.com/office/drawing/2014/main" val="10001"/>
                  </a:ext>
                </a:extLst>
              </a:tr>
              <a:tr h="573319">
                <a:tc>
                  <a:txBody>
                    <a:bodyPr/>
                    <a:lstStyle/>
                    <a:p>
                      <a:r>
                        <a:rPr lang="en-US" sz="1200" dirty="0">
                          <a:latin typeface="Calibri" pitchFamily="34" charset="0"/>
                          <a:cs typeface="Calibri" pitchFamily="34" charset="0"/>
                        </a:rPr>
                        <a:t>Job bank</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itchFamily="34" charset="0"/>
                          <a:cs typeface="Calibri" pitchFamily="34" charset="0"/>
                        </a:rPr>
                        <a:t>NUCP graduating students &amp;</a:t>
                      </a:r>
                      <a:r>
                        <a:rPr lang="en-US" sz="1200" baseline="0" dirty="0">
                          <a:latin typeface="Calibri" pitchFamily="34" charset="0"/>
                          <a:cs typeface="Calibri" pitchFamily="34" charset="0"/>
                        </a:rPr>
                        <a:t> hiring managers</a:t>
                      </a:r>
                      <a:endParaRPr lang="en-US" sz="1200" dirty="0">
                        <a:latin typeface="Calibri" pitchFamily="34" charset="0"/>
                        <a:cs typeface="Calibri" pitchFamily="34" charset="0"/>
                      </a:endParaRPr>
                    </a:p>
                  </a:txBody>
                  <a:tcPr anchor="ctr"/>
                </a:tc>
                <a:tc>
                  <a:txBody>
                    <a:bodyPr/>
                    <a:lstStyle/>
                    <a:p>
                      <a:r>
                        <a:rPr lang="en-US" sz="1200" dirty="0">
                          <a:latin typeface="Calibri" pitchFamily="34" charset="0"/>
                          <a:cs typeface="Calibri" pitchFamily="34" charset="0"/>
                        </a:rPr>
                        <a:t>At gonuke.org website. NUCP graduating students can load their resume</a:t>
                      </a:r>
                      <a:r>
                        <a:rPr lang="en-US" sz="1200" baseline="0" dirty="0">
                          <a:latin typeface="Calibri" pitchFamily="34" charset="0"/>
                          <a:cs typeface="Calibri" pitchFamily="34" charset="0"/>
                        </a:rPr>
                        <a:t> and hiring managers can sort and search through them on the protected site. </a:t>
                      </a:r>
                      <a:endParaRPr lang="en-US" sz="1200" dirty="0">
                        <a:latin typeface="Calibri" pitchFamily="34" charset="0"/>
                        <a:cs typeface="Calibri" pitchFamily="34" charset="0"/>
                      </a:endParaRPr>
                    </a:p>
                  </a:txBody>
                  <a:tcPr anchor="ctr"/>
                </a:tc>
                <a:extLst>
                  <a:ext uri="{0D108BD9-81ED-4DB2-BD59-A6C34878D82A}">
                    <a16:rowId xmlns:a16="http://schemas.microsoft.com/office/drawing/2014/main" val="10002"/>
                  </a:ext>
                </a:extLst>
              </a:tr>
              <a:tr h="573319">
                <a:tc>
                  <a:txBody>
                    <a:bodyPr/>
                    <a:lstStyle/>
                    <a:p>
                      <a:r>
                        <a:rPr lang="en-US" sz="1200" dirty="0">
                          <a:latin typeface="Calibri" pitchFamily="34" charset="0"/>
                          <a:cs typeface="Calibri" pitchFamily="34" charset="0"/>
                        </a:rPr>
                        <a:t>Academic &amp; career  flowcharts</a:t>
                      </a:r>
                    </a:p>
                  </a:txBody>
                  <a:tcPr anchor="ctr"/>
                </a:tc>
                <a:tc>
                  <a:txBody>
                    <a:bodyPr/>
                    <a:lstStyle/>
                    <a:p>
                      <a:r>
                        <a:rPr lang="en-US" sz="1200" dirty="0">
                          <a:latin typeface="Calibri" pitchFamily="34" charset="0"/>
                          <a:cs typeface="Calibri" pitchFamily="34" charset="0"/>
                        </a:rPr>
                        <a:t>NUCP students </a:t>
                      </a:r>
                    </a:p>
                  </a:txBody>
                  <a:tcPr anchor="ctr"/>
                </a:tc>
                <a:tc>
                  <a:txBody>
                    <a:bodyPr/>
                    <a:lstStyle/>
                    <a:p>
                      <a:r>
                        <a:rPr lang="en-US" sz="1200" dirty="0">
                          <a:latin typeface="Calibri" pitchFamily="34" charset="0"/>
                          <a:cs typeface="Calibri" pitchFamily="34" charset="0"/>
                        </a:rPr>
                        <a:t>Flow charts on career and academic pathways</a:t>
                      </a:r>
                      <a:r>
                        <a:rPr lang="en-US" sz="1200" baseline="0" dirty="0">
                          <a:latin typeface="Calibri" pitchFamily="34" charset="0"/>
                          <a:cs typeface="Calibri" pitchFamily="34" charset="0"/>
                        </a:rPr>
                        <a:t> are available on the gonuke.org website</a:t>
                      </a:r>
                      <a:endParaRPr lang="en-US" sz="1200" dirty="0">
                        <a:latin typeface="Calibri" pitchFamily="34" charset="0"/>
                        <a:cs typeface="Calibri" pitchFamily="34" charset="0"/>
                      </a:endParaRPr>
                    </a:p>
                  </a:txBody>
                  <a:tcPr anchor="ctr"/>
                </a:tc>
                <a:extLst>
                  <a:ext uri="{0D108BD9-81ED-4DB2-BD59-A6C34878D82A}">
                    <a16:rowId xmlns:a16="http://schemas.microsoft.com/office/drawing/2014/main" val="10003"/>
                  </a:ext>
                </a:extLst>
              </a:tr>
            </a:tbl>
          </a:graphicData>
        </a:graphic>
      </p:graphicFrame>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293" y="4048160"/>
            <a:ext cx="1561004" cy="1241400"/>
          </a:xfrm>
          <a:prstGeom prst="rect">
            <a:avLst/>
          </a:prstGeom>
          <a:noFill/>
          <a:ln w="25400">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pic>
        <p:nvPicPr>
          <p:cNvPr id="12"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263" t="34175" r="40443" b="22071"/>
          <a:stretch/>
        </p:blipFill>
        <p:spPr bwMode="auto">
          <a:xfrm>
            <a:off x="823784" y="5251984"/>
            <a:ext cx="1833254" cy="1092629"/>
          </a:xfrm>
          <a:prstGeom prst="rect">
            <a:avLst/>
          </a:prstGeom>
          <a:noFill/>
          <a:ln w="25400">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pic>
        <p:nvPicPr>
          <p:cNvPr id="1126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7592" y="5152494"/>
            <a:ext cx="2721549" cy="1530871"/>
          </a:xfrm>
          <a:prstGeom prst="rect">
            <a:avLst/>
          </a:prstGeom>
          <a:noFill/>
          <a:ln>
            <a:noFill/>
          </a:ln>
          <a:effectLst>
            <a:outerShdw blurRad="50800" dist="38100" dir="5400000" algn="t"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10393" y="4130893"/>
            <a:ext cx="1375182" cy="1062640"/>
          </a:xfrm>
          <a:prstGeom prst="rect">
            <a:avLst/>
          </a:prstGeom>
          <a:ln>
            <a:solidFill>
              <a:schemeClr val="tx1"/>
            </a:solidFill>
          </a:ln>
          <a:effectLst>
            <a:outerShdw blurRad="50800" dist="38100" dir="5400000" algn="t" rotWithShape="0">
              <a:prstClr val="black">
                <a:alpha val="40000"/>
              </a:prstClr>
            </a:outerShdw>
          </a:effectLst>
        </p:spPr>
      </p:pic>
      <p:pic>
        <p:nvPicPr>
          <p:cNvPr id="11267"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35146" t="26925" r="37548" b="39029"/>
          <a:stretch/>
        </p:blipFill>
        <p:spPr bwMode="auto">
          <a:xfrm>
            <a:off x="6358259" y="4249759"/>
            <a:ext cx="2214519" cy="1553117"/>
          </a:xfrm>
          <a:prstGeom prst="rect">
            <a:avLst/>
          </a:prstGeom>
          <a:noFill/>
          <a:ln w="25400">
            <a:solidFill>
              <a:schemeClr val="tx1"/>
            </a:solidFill>
            <a:miter lim="800000"/>
            <a:headEnd/>
            <a:tailEnd/>
          </a:ln>
          <a:effectLst>
            <a:outerShdw blurRad="50800" dist="38100" dir="5400000" algn="t" rotWithShape="0">
              <a:prstClr val="black">
                <a:alpha val="40000"/>
              </a:prstClr>
            </a:outerShdw>
          </a:effectLst>
          <a:extLst>
            <a:ext uri="{909E8E84-426E-40dd-AFC4-6F175D3DCCD1}">
              <a14:hiddenFill xmlns="" xmlns:a14="http://schemas.microsoft.com/office/drawing/2010/main">
                <a:solidFill>
                  <a:schemeClr val="accent1"/>
                </a:solidFill>
              </a14:hiddenFill>
            </a:ext>
          </a:extLst>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64163" y="4053961"/>
            <a:ext cx="1427631" cy="1847523"/>
          </a:xfrm>
          <a:prstGeom prst="rect">
            <a:avLst/>
          </a:prstGeom>
          <a:ln>
            <a:solidFill>
              <a:schemeClr val="tx1"/>
            </a:solidFill>
          </a:ln>
          <a:effectLst>
            <a:outerShdw blurRad="50800" dist="38100" dir="5400000" algn="t" rotWithShape="0">
              <a:prstClr val="black">
                <a:alpha val="40000"/>
              </a:prstClr>
            </a:outerShdw>
          </a:effec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80803" y="3905923"/>
            <a:ext cx="1375182" cy="1062640"/>
          </a:xfrm>
          <a:prstGeom prst="rect">
            <a:avLst/>
          </a:prstGeom>
          <a:ln>
            <a:solidFill>
              <a:schemeClr val="tx1"/>
            </a:solidFill>
          </a:ln>
          <a:effectLst>
            <a:outerShdw blurRad="50800" dist="38100" dir="5400000" algn="t" rotWithShape="0">
              <a:prstClr val="black">
                <a:alpha val="40000"/>
              </a:prstClr>
            </a:outerShdw>
          </a:effectLst>
        </p:spPr>
      </p:pic>
      <p:grpSp>
        <p:nvGrpSpPr>
          <p:cNvPr id="18" name="Group 17"/>
          <p:cNvGrpSpPr/>
          <p:nvPr/>
        </p:nvGrpSpPr>
        <p:grpSpPr>
          <a:xfrm>
            <a:off x="1182687" y="43457"/>
            <a:ext cx="7158680" cy="903685"/>
            <a:chOff x="1592553" y="1505724"/>
            <a:chExt cx="5725498" cy="2516150"/>
          </a:xfrm>
        </p:grpSpPr>
        <p:sp>
          <p:nvSpPr>
            <p:cNvPr id="19" name="Rounded Rectangle 18"/>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Summary of Other RCNET Products</a:t>
              </a:r>
            </a:p>
          </p:txBody>
        </p:sp>
        <p:pic>
          <p:nvPicPr>
            <p:cNvPr id="20" name="Picture 2" descr="D:\For You\shadow.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 descr="D:\For You\shadow.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623237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sp>
        <p:nvSpPr>
          <p:cNvPr id="3" name="TextBox 2"/>
          <p:cNvSpPr txBox="1"/>
          <p:nvPr/>
        </p:nvSpPr>
        <p:spPr>
          <a:xfrm>
            <a:off x="438489" y="1254812"/>
            <a:ext cx="8361524" cy="2400657"/>
          </a:xfrm>
          <a:prstGeom prst="rect">
            <a:avLst/>
          </a:prstGeom>
          <a:noFill/>
        </p:spPr>
        <p:txBody>
          <a:bodyPr wrap="square" rtlCol="0">
            <a:spAutoFit/>
          </a:bodyPr>
          <a:lstStyle/>
          <a:p>
            <a:pPr marL="285750" indent="-285750">
              <a:spcBef>
                <a:spcPts val="1800"/>
              </a:spcBef>
              <a:buFont typeface="Arial"/>
              <a:buChar char="•"/>
            </a:pPr>
            <a:r>
              <a:rPr lang="en-US" sz="2000" b="1" dirty="0"/>
              <a:t>RCNET partnered with Weld-Ed, Laser-TEC, FLATE, and CSSIA to expand the resources available to RCNET Industry Partners.</a:t>
            </a:r>
          </a:p>
          <a:p>
            <a:pPr marL="285750" indent="-285750">
              <a:spcBef>
                <a:spcPts val="1800"/>
              </a:spcBef>
              <a:buFont typeface="Arial"/>
              <a:buChar char="•"/>
            </a:pPr>
            <a:r>
              <a:rPr lang="en-US" sz="2000" b="1" dirty="0"/>
              <a:t>Each center presented their resources at RCNET PD events explaining how their resources could be incorporated into nuclear classroom to give the nuclear student more breadth.  </a:t>
            </a:r>
          </a:p>
          <a:p>
            <a:pPr marL="285750" indent="-285750">
              <a:spcBef>
                <a:spcPts val="1800"/>
              </a:spcBef>
              <a:buFont typeface="Arial"/>
              <a:buChar char="•"/>
            </a:pPr>
            <a:r>
              <a:rPr lang="en-US" sz="2000" b="1" dirty="0"/>
              <a:t>Over and over people commented they didn’t realize this existed. </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6192" y="5189837"/>
            <a:ext cx="1538254" cy="1378363"/>
          </a:xfrm>
          <a:prstGeom prst="rect">
            <a:avLst/>
          </a:prstGeom>
        </p:spPr>
      </p:pic>
      <p:pic>
        <p:nvPicPr>
          <p:cNvPr id="18" name="Picture 1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5912" l="3390" r="93503">
                        <a14:foregroundMark x1="9887" y1="73899" x2="9887" y2="73899"/>
                        <a14:foregroundMark x1="6780" y1="83962" x2="6780" y2="83962"/>
                        <a14:foregroundMark x1="4802" y1="87421" x2="4802" y2="87421"/>
                        <a14:foregroundMark x1="4802" y1="90252" x2="4802" y2="90252"/>
                        <a14:foregroundMark x1="4520" y1="80818" x2="4520" y2="80818"/>
                        <a14:foregroundMark x1="19209" y1="80818" x2="19209" y2="80818"/>
                        <a14:foregroundMark x1="19774" y1="93396" x2="19774" y2="93396"/>
                        <a14:foregroundMark x1="27401" y1="93711" x2="27401" y2="93711"/>
                        <a14:foregroundMark x1="28249" y1="82390" x2="28249" y2="82390"/>
                        <a14:foregroundMark x1="24576" y1="80189" x2="24576" y2="80189"/>
                        <a14:foregroundMark x1="15537" y1="88365" x2="15537" y2="88365"/>
                        <a14:foregroundMark x1="17514" y1="91195" x2="17514" y2="91195"/>
                        <a14:foregroundMark x1="36723" y1="85849" x2="36723" y2="85849"/>
                        <a14:foregroundMark x1="42090" y1="88679" x2="42090" y2="88679"/>
                        <a14:foregroundMark x1="42938" y1="93396" x2="42938" y2="93396"/>
                        <a14:foregroundMark x1="35028" y1="93396" x2="35028" y2="93396"/>
                        <a14:foregroundMark x1="42655" y1="81447" x2="42655" y2="81447"/>
                        <a14:foregroundMark x1="56497" y1="81447" x2="56497" y2="81447"/>
                        <a14:foregroundMark x1="48305" y1="84277" x2="48305" y2="84277"/>
                        <a14:foregroundMark x1="57345" y1="91195" x2="57345" y2="91195"/>
                        <a14:foregroundMark x1="48305" y1="93396" x2="48305" y2="93396"/>
                        <a14:foregroundMark x1="55932" y1="93711" x2="55932" y2="93711"/>
                        <a14:foregroundMark x1="50282" y1="94969" x2="50282" y2="94969"/>
                        <a14:foregroundMark x1="63277" y1="84277" x2="63277" y2="84277"/>
                        <a14:foregroundMark x1="64124" y1="80189" x2="64124" y2="80189"/>
                        <a14:foregroundMark x1="63842" y1="90881" x2="63842" y2="90881"/>
                        <a14:foregroundMark x1="63842" y1="93711" x2="63842" y2="93711"/>
                        <a14:foregroundMark x1="74859" y1="85220" x2="74859" y2="85220"/>
                        <a14:foregroundMark x1="75424" y1="90881" x2="75424" y2="90881"/>
                        <a14:foregroundMark x1="80226" y1="91195" x2="80226" y2="91195"/>
                        <a14:foregroundMark x1="72316" y1="91195" x2="72316" y2="91195"/>
                        <a14:foregroundMark x1="74011" y1="81447" x2="74011" y2="81447"/>
                        <a14:foregroundMark x1="76836" y1="81761" x2="76836" y2="81761"/>
                        <a14:foregroundMark x1="78531" y1="81761" x2="78531" y2="81761"/>
                        <a14:foregroundMark x1="73164" y1="90252" x2="73164" y2="90252"/>
                        <a14:foregroundMark x1="13277" y1="78302" x2="84746" y2="75786"/>
                        <a14:foregroundMark x1="13842" y1="78302" x2="14407" y2="94969"/>
                        <a14:foregroundMark x1="15254" y1="94340" x2="89831" y2="94969"/>
                        <a14:foregroundMark x1="83333" y1="75472" x2="87006" y2="95912"/>
                        <a14:foregroundMark x1="52542" y1="87421" x2="52542" y2="87421"/>
                        <a14:foregroundMark x1="36441" y1="79874" x2="36441" y2="79874"/>
                        <a14:backgroundMark x1="25424" y1="11006" x2="25424" y2="11006"/>
                        <a14:backgroundMark x1="79944" y1="6289" x2="79944" y2="6289"/>
                      </a14:backgroundRemoval>
                    </a14:imgEffect>
                  </a14:imgLayer>
                </a14:imgProps>
              </a:ext>
              <a:ext uri="{28A0092B-C50C-407E-A947-70E740481C1C}">
                <a14:useLocalDpi xmlns:a14="http://schemas.microsoft.com/office/drawing/2010/main" val="0"/>
              </a:ext>
            </a:extLst>
          </a:blip>
          <a:srcRect l="4198" r="5632" b="4161"/>
          <a:stretch/>
        </p:blipFill>
        <p:spPr>
          <a:xfrm>
            <a:off x="4469033" y="4988539"/>
            <a:ext cx="1653733" cy="1579661"/>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5319" y="4103600"/>
            <a:ext cx="2265406" cy="619211"/>
          </a:xfrm>
          <a:prstGeom prst="rect">
            <a:avLst/>
          </a:prstGeom>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25016" b="8652"/>
          <a:stretch/>
        </p:blipFill>
        <p:spPr>
          <a:xfrm>
            <a:off x="5557612" y="3919681"/>
            <a:ext cx="2421888" cy="1047024"/>
          </a:xfrm>
          <a:prstGeom prst="rect">
            <a:avLst/>
          </a:prstGeom>
        </p:spPr>
      </p:pic>
      <p:grpSp>
        <p:nvGrpSpPr>
          <p:cNvPr id="21" name="Group 20"/>
          <p:cNvGrpSpPr/>
          <p:nvPr/>
        </p:nvGrpSpPr>
        <p:grpSpPr>
          <a:xfrm>
            <a:off x="1102006" y="61411"/>
            <a:ext cx="7158680" cy="903685"/>
            <a:chOff x="1592553" y="1505724"/>
            <a:chExt cx="5725498" cy="2516150"/>
          </a:xfrm>
        </p:grpSpPr>
        <p:sp>
          <p:nvSpPr>
            <p:cNvPr id="22" name="Rounded Rectangle 21"/>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Cross Training Nuclear Programs</a:t>
              </a:r>
            </a:p>
          </p:txBody>
        </p:sp>
        <p:pic>
          <p:nvPicPr>
            <p:cNvPr id="23" name="Picture 2" descr="D:\For You\shado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 descr="D:\For You\shado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317783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3095" y="2690191"/>
            <a:ext cx="8309113" cy="1107996"/>
          </a:xfrm>
          <a:prstGeom prst="rect">
            <a:avLst/>
          </a:prstGeom>
          <a:noFill/>
        </p:spPr>
        <p:txBody>
          <a:bodyPr wrap="square" rtlCol="0">
            <a:spAutoFit/>
          </a:bodyPr>
          <a:lstStyle/>
          <a:p>
            <a:pPr algn="ctr"/>
            <a:r>
              <a:rPr lang="en-US" sz="6600" b="1" dirty="0"/>
              <a:t>WWW.GONUKE.ORG</a:t>
            </a:r>
          </a:p>
        </p:txBody>
      </p:sp>
    </p:spTree>
    <p:extLst>
      <p:ext uri="{BB962C8B-B14F-4D97-AF65-F5344CB8AC3E}">
        <p14:creationId xmlns:p14="http://schemas.microsoft.com/office/powerpoint/2010/main" val="1190959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grpSp>
        <p:nvGrpSpPr>
          <p:cNvPr id="6" name="Group 5"/>
          <p:cNvGrpSpPr/>
          <p:nvPr/>
        </p:nvGrpSpPr>
        <p:grpSpPr>
          <a:xfrm>
            <a:off x="1482811" y="1319278"/>
            <a:ext cx="6301946" cy="4307166"/>
            <a:chOff x="1592553" y="1505724"/>
            <a:chExt cx="5725498" cy="2516150"/>
          </a:xfrm>
        </p:grpSpPr>
        <p:sp>
          <p:nvSpPr>
            <p:cNvPr id="7" name="Rounded Rectangle 6"/>
            <p:cNvSpPr/>
            <p:nvPr/>
          </p:nvSpPr>
          <p:spPr>
            <a:xfrm>
              <a:off x="1592553" y="1659614"/>
              <a:ext cx="5690767"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solidFill>
                    <a:srgbClr val="FFC000"/>
                  </a:solidFill>
                  <a:effectLst>
                    <a:outerShdw blurRad="38100" dist="38100" dir="2700000" algn="tl">
                      <a:srgbClr val="000000">
                        <a:alpha val="43137"/>
                      </a:srgbClr>
                    </a:outerShdw>
                  </a:effectLst>
                  <a:latin typeface="Bradley Hand ITC" panose="03070402050302030203" pitchFamily="66" charset="0"/>
                </a:rPr>
                <a:t>Thank You</a:t>
              </a:r>
            </a:p>
            <a:p>
              <a:pPr algn="ctr" fontAlgn="auto">
                <a:spcBef>
                  <a:spcPts val="0"/>
                </a:spcBef>
                <a:spcAft>
                  <a:spcPts val="0"/>
                </a:spcAft>
                <a:defRPr/>
              </a:pPr>
              <a:endParaRPr lang="en-US" sz="2800" b="1" dirty="0">
                <a:solidFill>
                  <a:srgbClr val="FFC000"/>
                </a:solidFill>
                <a:effectLst>
                  <a:outerShdw blurRad="38100" dist="38100" dir="2700000" algn="tl">
                    <a:srgbClr val="000000">
                      <a:alpha val="43137"/>
                    </a:srgbClr>
                  </a:outerShdw>
                </a:effectLst>
              </a:endParaRPr>
            </a:p>
            <a:p>
              <a:pPr algn="ctr" fontAlgn="auto">
                <a:spcBef>
                  <a:spcPts val="0"/>
                </a:spcBef>
                <a:spcAft>
                  <a:spcPts val="0"/>
                </a:spcAft>
                <a:defRPr/>
              </a:pPr>
              <a:r>
                <a:rPr lang="en-US" sz="2800" b="1" dirty="0">
                  <a:solidFill>
                    <a:schemeClr val="bg1"/>
                  </a:solidFill>
                  <a:effectLst>
                    <a:outerShdw blurRad="38100" dist="38100" dir="2700000" algn="tl">
                      <a:srgbClr val="000000">
                        <a:alpha val="43137"/>
                      </a:srgbClr>
                    </a:outerShdw>
                  </a:effectLst>
                </a:rPr>
                <a:t>Kevin Cooper</a:t>
              </a:r>
            </a:p>
            <a:p>
              <a:pPr algn="ctr" fontAlgn="auto">
                <a:spcBef>
                  <a:spcPts val="0"/>
                </a:spcBef>
                <a:spcAft>
                  <a:spcPts val="0"/>
                </a:spcAft>
                <a:defRPr/>
              </a:pPr>
              <a:r>
                <a:rPr lang="en-US" sz="2800" b="1" dirty="0">
                  <a:solidFill>
                    <a:schemeClr val="bg1"/>
                  </a:solidFill>
                  <a:effectLst>
                    <a:outerShdw blurRad="38100" dist="38100" dir="2700000" algn="tl">
                      <a:srgbClr val="000000">
                        <a:alpha val="43137"/>
                      </a:srgbClr>
                    </a:outerShdw>
                  </a:effectLst>
                </a:rPr>
                <a:t>PI, RCNET</a:t>
              </a:r>
            </a:p>
            <a:p>
              <a:pPr algn="ctr" fontAlgn="auto">
                <a:spcBef>
                  <a:spcPts val="0"/>
                </a:spcBef>
                <a:spcAft>
                  <a:spcPts val="0"/>
                </a:spcAft>
                <a:defRPr/>
              </a:pPr>
              <a:r>
                <a:rPr lang="en-US" sz="2800" b="1" dirty="0">
                  <a:solidFill>
                    <a:schemeClr val="bg1"/>
                  </a:solidFill>
                  <a:effectLst>
                    <a:outerShdw blurRad="38100" dist="38100" dir="2700000" algn="tl">
                      <a:srgbClr val="000000">
                        <a:alpha val="43137"/>
                      </a:srgbClr>
                    </a:outerShdw>
                  </a:effectLst>
                </a:rPr>
                <a:t>kcooper@irsc.edu</a:t>
              </a:r>
            </a:p>
          </p:txBody>
        </p:sp>
        <p:pic>
          <p:nvPicPr>
            <p:cNvPr id="9"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31807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pic>
        <p:nvPicPr>
          <p:cNvPr id="6" name="Picture 5" descr="Augusta_Students_Tour1.JPG"/>
          <p:cNvPicPr>
            <a:picLocks noChangeAspect="1"/>
          </p:cNvPicPr>
          <p:nvPr/>
        </p:nvPicPr>
        <p:blipFill>
          <a:blip r:embed="rId3" cstate="print"/>
          <a:stretch>
            <a:fillRect/>
          </a:stretch>
        </p:blipFill>
        <p:spPr>
          <a:xfrm>
            <a:off x="6724040" y="3392089"/>
            <a:ext cx="2095715" cy="1397143"/>
          </a:xfrm>
          <a:prstGeom prst="rect">
            <a:avLst/>
          </a:prstGeom>
          <a:ln w="57150">
            <a:solidFill>
              <a:schemeClr val="tx1"/>
            </a:solidFill>
          </a:ln>
          <a:effectLst>
            <a:outerShdw blurRad="50800" dist="38100" dir="8100000" algn="tr" rotWithShape="0">
              <a:prstClr val="black">
                <a:alpha val="40000"/>
              </a:prstClr>
            </a:outerShdw>
          </a:effectLst>
        </p:spPr>
      </p:pic>
      <p:pic>
        <p:nvPicPr>
          <p:cNvPr id="7" name="Picture 6" descr="_TWS1495.jpg"/>
          <p:cNvPicPr>
            <a:picLocks noChangeAspect="1"/>
          </p:cNvPicPr>
          <p:nvPr/>
        </p:nvPicPr>
        <p:blipFill>
          <a:blip r:embed="rId4" cstate="print"/>
          <a:stretch>
            <a:fillRect/>
          </a:stretch>
        </p:blipFill>
        <p:spPr>
          <a:xfrm>
            <a:off x="6705600" y="1676400"/>
            <a:ext cx="2099206" cy="1397143"/>
          </a:xfrm>
          <a:prstGeom prst="rect">
            <a:avLst/>
          </a:prstGeom>
          <a:ln w="57150">
            <a:solidFill>
              <a:schemeClr val="tx1"/>
            </a:solidFill>
          </a:ln>
          <a:effectLst>
            <a:outerShdw blurRad="50800" dist="38100" dir="8100000" algn="tr" rotWithShape="0">
              <a:prstClr val="black">
                <a:alpha val="40000"/>
              </a:prstClr>
            </a:outerShdw>
          </a:effectLst>
        </p:spPr>
      </p:pic>
      <p:pic>
        <p:nvPicPr>
          <p:cNvPr id="9" name="Picture 8" descr="Outage SL2-19 January 13 photos 026.jpg"/>
          <p:cNvPicPr>
            <a:picLocks noChangeAspect="1"/>
          </p:cNvPicPr>
          <p:nvPr/>
        </p:nvPicPr>
        <p:blipFill>
          <a:blip r:embed="rId5" cstate="print"/>
          <a:stretch>
            <a:fillRect/>
          </a:stretch>
        </p:blipFill>
        <p:spPr>
          <a:xfrm>
            <a:off x="6728806" y="5107778"/>
            <a:ext cx="2095715" cy="1397143"/>
          </a:xfrm>
          <a:prstGeom prst="rect">
            <a:avLst/>
          </a:prstGeom>
          <a:ln w="57150">
            <a:solidFill>
              <a:schemeClr val="tx1"/>
            </a:solidFill>
          </a:ln>
          <a:effectLst>
            <a:outerShdw blurRad="50800" dist="38100" dir="8100000" algn="tr" rotWithShape="0">
              <a:prstClr val="black">
                <a:alpha val="40000"/>
              </a:prstClr>
            </a:outerShdw>
          </a:effectLst>
        </p:spPr>
      </p:pic>
      <p:sp>
        <p:nvSpPr>
          <p:cNvPr id="10" name="TextBox 9"/>
          <p:cNvSpPr txBox="1"/>
          <p:nvPr/>
        </p:nvSpPr>
        <p:spPr>
          <a:xfrm>
            <a:off x="914400" y="1676400"/>
            <a:ext cx="5519351" cy="923330"/>
          </a:xfrm>
          <a:prstGeom prst="rect">
            <a:avLst/>
          </a:prstGeom>
          <a:noFill/>
        </p:spPr>
        <p:txBody>
          <a:bodyPr wrap="square" rtlCol="0">
            <a:spAutoFit/>
          </a:bodyPr>
          <a:lstStyle/>
          <a:p>
            <a:pPr>
              <a:defRPr/>
            </a:pPr>
            <a:r>
              <a:rPr lang="en-US" b="1" dirty="0">
                <a:latin typeface="Calibri" pitchFamily="34" charset="0"/>
                <a:cs typeface="Calibri" pitchFamily="34" charset="0"/>
              </a:rPr>
              <a:t>To make sure the demand for skilled nuclear technicians is met in a standardized and systematic way.</a:t>
            </a:r>
          </a:p>
          <a:p>
            <a:endParaRPr lang="en-US" b="1" dirty="0">
              <a:latin typeface="Calibri" pitchFamily="34" charset="0"/>
              <a:cs typeface="Calibri" pitchFamily="34" charset="0"/>
            </a:endParaRPr>
          </a:p>
        </p:txBody>
      </p:sp>
      <p:sp>
        <p:nvSpPr>
          <p:cNvPr id="11" name="TextBox 10"/>
          <p:cNvSpPr txBox="1"/>
          <p:nvPr/>
        </p:nvSpPr>
        <p:spPr>
          <a:xfrm>
            <a:off x="907552" y="3021211"/>
            <a:ext cx="5526199" cy="3677930"/>
          </a:xfrm>
          <a:prstGeom prst="rect">
            <a:avLst/>
          </a:prstGeom>
          <a:noFill/>
        </p:spPr>
        <p:txBody>
          <a:bodyPr wrap="square">
            <a:spAutoFit/>
          </a:bodyPr>
          <a:lstStyle/>
          <a:p>
            <a:pPr marL="342900" indent="-342900">
              <a:spcAft>
                <a:spcPts val="600"/>
              </a:spcAft>
              <a:buFont typeface="+mj-lt"/>
              <a:buAutoNum type="arabicPeriod"/>
              <a:defRPr/>
            </a:pPr>
            <a:r>
              <a:rPr lang="en-US" b="1" dirty="0">
                <a:latin typeface="Calibri" pitchFamily="34" charset="0"/>
                <a:cs typeface="Calibri" pitchFamily="34" charset="0"/>
              </a:rPr>
              <a:t>Provide standardized nuclear curriculum packages. </a:t>
            </a:r>
          </a:p>
          <a:p>
            <a:pPr marL="342900" indent="-342900">
              <a:spcAft>
                <a:spcPts val="600"/>
              </a:spcAft>
              <a:buFont typeface="+mj-lt"/>
              <a:buAutoNum type="arabicPeriod"/>
              <a:defRPr/>
            </a:pPr>
            <a:r>
              <a:rPr lang="en-US" b="1" dirty="0">
                <a:latin typeface="Calibri" pitchFamily="34" charset="0"/>
                <a:cs typeface="Calibri" pitchFamily="34" charset="0"/>
              </a:rPr>
              <a:t>Develop, categorize, and maintain a learning repository for nuclear curriculum.</a:t>
            </a:r>
          </a:p>
          <a:p>
            <a:pPr marL="342900" indent="-342900">
              <a:spcAft>
                <a:spcPts val="600"/>
              </a:spcAft>
              <a:buFont typeface="+mj-lt"/>
              <a:buAutoNum type="arabicPeriod"/>
              <a:defRPr/>
            </a:pPr>
            <a:r>
              <a:rPr lang="en-US" b="1" dirty="0">
                <a:latin typeface="Calibri" pitchFamily="34" charset="0"/>
                <a:cs typeface="Calibri" pitchFamily="34" charset="0"/>
              </a:rPr>
              <a:t>Provide professional development for educators.</a:t>
            </a:r>
          </a:p>
          <a:p>
            <a:pPr marL="342900" indent="-342900">
              <a:spcAft>
                <a:spcPts val="600"/>
              </a:spcAft>
              <a:buFont typeface="+mj-lt"/>
              <a:buAutoNum type="arabicPeriod"/>
              <a:defRPr/>
            </a:pPr>
            <a:r>
              <a:rPr lang="en-US" b="1" dirty="0">
                <a:latin typeface="Calibri" pitchFamily="34" charset="0"/>
                <a:cs typeface="Calibri" pitchFamily="34" charset="0"/>
              </a:rPr>
              <a:t>Embed unique training systems and 21</a:t>
            </a:r>
            <a:r>
              <a:rPr lang="en-US" b="1" baseline="30000" dirty="0">
                <a:latin typeface="Calibri" pitchFamily="34" charset="0"/>
                <a:cs typeface="Calibri" pitchFamily="34" charset="0"/>
              </a:rPr>
              <a:t>st</a:t>
            </a:r>
            <a:r>
              <a:rPr lang="en-US" b="1" dirty="0">
                <a:latin typeface="Calibri" pitchFamily="34" charset="0"/>
                <a:cs typeface="Calibri" pitchFamily="34" charset="0"/>
              </a:rPr>
              <a:t> century technologies into the classroom. </a:t>
            </a:r>
          </a:p>
          <a:p>
            <a:pPr marL="342900" indent="-342900">
              <a:spcAft>
                <a:spcPts val="600"/>
              </a:spcAft>
              <a:buFont typeface="+mj-lt"/>
              <a:buAutoNum type="arabicPeriod"/>
              <a:defRPr/>
            </a:pPr>
            <a:r>
              <a:rPr lang="en-US" b="1" dirty="0">
                <a:latin typeface="Calibri" pitchFamily="34" charset="0"/>
                <a:cs typeface="Calibri" pitchFamily="34" charset="0"/>
              </a:rPr>
              <a:t>Provide career and academic pathways. </a:t>
            </a:r>
          </a:p>
          <a:p>
            <a:pPr marL="342900" indent="-342900">
              <a:spcAft>
                <a:spcPts val="600"/>
              </a:spcAft>
              <a:buFont typeface="+mj-lt"/>
              <a:buAutoNum type="arabicPeriod"/>
              <a:defRPr/>
            </a:pPr>
            <a:r>
              <a:rPr lang="en-US" b="1" dirty="0">
                <a:latin typeface="Calibri" pitchFamily="34" charset="0"/>
                <a:cs typeface="Calibri" pitchFamily="34" charset="0"/>
              </a:rPr>
              <a:t>Provide career assistance.</a:t>
            </a:r>
          </a:p>
          <a:p>
            <a:pPr marL="342900" indent="-342900">
              <a:spcAft>
                <a:spcPts val="600"/>
              </a:spcAft>
              <a:buFont typeface="+mj-lt"/>
              <a:buAutoNum type="arabicPeriod"/>
              <a:defRPr/>
            </a:pPr>
            <a:r>
              <a:rPr lang="en-US" b="1" dirty="0">
                <a:latin typeface="Calibri" pitchFamily="34" charset="0"/>
                <a:cs typeface="Calibri" pitchFamily="34" charset="0"/>
              </a:rPr>
              <a:t>Provide materials and assistance in secondary outreach and diversity recruitment.</a:t>
            </a:r>
          </a:p>
          <a:p>
            <a:pPr marL="342900" indent="-342900">
              <a:spcAft>
                <a:spcPts val="600"/>
              </a:spcAft>
              <a:buFont typeface="+mj-lt"/>
              <a:buAutoNum type="arabicPeriod"/>
              <a:defRPr/>
            </a:pPr>
            <a:r>
              <a:rPr lang="en-US" b="1" dirty="0">
                <a:latin typeface="Calibri" pitchFamily="34" charset="0"/>
                <a:cs typeface="Calibri" pitchFamily="34" charset="0"/>
              </a:rPr>
              <a:t>Promote nuclear careers.</a:t>
            </a:r>
          </a:p>
        </p:txBody>
      </p:sp>
      <p:sp>
        <p:nvSpPr>
          <p:cNvPr id="12" name="Title 1"/>
          <p:cNvSpPr txBox="1">
            <a:spLocks/>
          </p:cNvSpPr>
          <p:nvPr/>
        </p:nvSpPr>
        <p:spPr>
          <a:xfrm>
            <a:off x="533400" y="762000"/>
            <a:ext cx="3565700" cy="2533650"/>
          </a:xfrm>
          <a:prstGeom prst="rect">
            <a:avLst/>
          </a:prstGeom>
          <a:ln>
            <a:noFill/>
          </a:ln>
        </p:spPr>
        <p:txBody>
          <a:bodyPr vert="horz" lIns="91440" tIns="45720" rIns="91440" bIns="45720" rtlCol="0" anchor="ctr">
            <a:noAutofit/>
          </a:bodyPr>
          <a:lstStyle>
            <a:lvl1pPr algn="r" defTabSz="914400" rtl="0" eaLnBrk="1" latinLnBrk="0" hangingPunct="1">
              <a:spcBef>
                <a:spcPct val="0"/>
              </a:spcBef>
              <a:buNone/>
              <a:defRPr sz="4000" kern="1200">
                <a:solidFill>
                  <a:schemeClr val="bg1"/>
                </a:solidFill>
                <a:latin typeface="+mj-lt"/>
                <a:ea typeface="+mj-ea"/>
                <a:cs typeface="+mj-cs"/>
              </a:defRPr>
            </a:lvl1pPr>
          </a:lstStyle>
          <a:p>
            <a:pPr algn="l"/>
            <a:r>
              <a:rPr lang="en-US" sz="2800" b="1" dirty="0">
                <a:ln>
                  <a:solidFill>
                    <a:schemeClr val="tx1">
                      <a:alpha val="25000"/>
                    </a:schemeClr>
                  </a:solidFill>
                </a:ln>
                <a:solidFill>
                  <a:schemeClr val="tx1"/>
                </a:solidFill>
                <a:effectLst>
                  <a:outerShdw blurRad="38100" dist="38100" dir="2700000" algn="tl">
                    <a:srgbClr val="000000">
                      <a:alpha val="43137"/>
                    </a:srgbClr>
                  </a:outerShdw>
                </a:effectLst>
                <a:latin typeface="Bradley Hand ITC" panose="03070402050302030203" pitchFamily="66" charset="0"/>
                <a:cs typeface="Calibri" pitchFamily="34" charset="0"/>
              </a:rPr>
              <a:t>Mission</a:t>
            </a:r>
          </a:p>
          <a:p>
            <a:pPr algn="l"/>
            <a:endParaRPr lang="en-US" sz="2800" b="1" u="sng" dirty="0">
              <a:ln>
                <a:solidFill>
                  <a:schemeClr val="tx1">
                    <a:alpha val="25000"/>
                  </a:schemeClr>
                </a:solidFill>
              </a:ln>
              <a:solidFill>
                <a:schemeClr val="tx1"/>
              </a:solidFill>
              <a:latin typeface="Calibri" pitchFamily="34" charset="0"/>
              <a:cs typeface="Calibri" pitchFamily="34" charset="0"/>
            </a:endParaRPr>
          </a:p>
          <a:p>
            <a:pPr algn="l"/>
            <a:endParaRPr lang="en-US" sz="2800" b="1" u="sng" dirty="0">
              <a:ln>
                <a:solidFill>
                  <a:schemeClr val="tx1">
                    <a:alpha val="25000"/>
                  </a:schemeClr>
                </a:solidFill>
              </a:ln>
              <a:solidFill>
                <a:schemeClr val="tx1"/>
              </a:solidFill>
              <a:latin typeface="Calibri" pitchFamily="34" charset="0"/>
              <a:cs typeface="Calibri" pitchFamily="34" charset="0"/>
            </a:endParaRPr>
          </a:p>
          <a:p>
            <a:pPr algn="l"/>
            <a:r>
              <a:rPr lang="en-US" sz="2800" b="1" dirty="0">
                <a:ln>
                  <a:solidFill>
                    <a:schemeClr val="tx1">
                      <a:alpha val="25000"/>
                    </a:schemeClr>
                  </a:solidFill>
                </a:ln>
                <a:solidFill>
                  <a:schemeClr val="tx1"/>
                </a:solidFill>
                <a:effectLst>
                  <a:outerShdw blurRad="38100" dist="38100" dir="2700000" algn="tl">
                    <a:srgbClr val="000000">
                      <a:alpha val="43137"/>
                    </a:srgbClr>
                  </a:outerShdw>
                </a:effectLst>
                <a:latin typeface="Bradley Hand ITC" panose="03070402050302030203" pitchFamily="66" charset="0"/>
                <a:cs typeface="Calibri" pitchFamily="34" charset="0"/>
              </a:rPr>
              <a:t>Goals</a:t>
            </a:r>
          </a:p>
        </p:txBody>
      </p:sp>
      <p:grpSp>
        <p:nvGrpSpPr>
          <p:cNvPr id="15" name="Group 14"/>
          <p:cNvGrpSpPr/>
          <p:nvPr/>
        </p:nvGrpSpPr>
        <p:grpSpPr>
          <a:xfrm>
            <a:off x="972064" y="86915"/>
            <a:ext cx="7158680" cy="903685"/>
            <a:chOff x="1592553" y="1505724"/>
            <a:chExt cx="5725498" cy="2516150"/>
          </a:xfrm>
        </p:grpSpPr>
        <p:sp>
          <p:nvSpPr>
            <p:cNvPr id="16" name="Rounded Rectangle 15"/>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RCNET’s Mission &amp; Goals</a:t>
              </a:r>
            </a:p>
          </p:txBody>
        </p:sp>
        <p:pic>
          <p:nvPicPr>
            <p:cNvPr id="17" name="Picture 2" descr="D:\For You\shado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2" descr="D:\For You\shado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40325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sp>
        <p:nvSpPr>
          <p:cNvPr id="12" name="Title 1"/>
          <p:cNvSpPr txBox="1">
            <a:spLocks/>
          </p:cNvSpPr>
          <p:nvPr/>
        </p:nvSpPr>
        <p:spPr>
          <a:xfrm>
            <a:off x="533400" y="762000"/>
            <a:ext cx="3565700" cy="2533650"/>
          </a:xfrm>
          <a:prstGeom prst="rect">
            <a:avLst/>
          </a:prstGeom>
          <a:ln>
            <a:noFill/>
          </a:ln>
        </p:spPr>
        <p:txBody>
          <a:bodyPr vert="horz" lIns="91440" tIns="45720" rIns="91440" bIns="45720" rtlCol="0" anchor="ctr">
            <a:noAutofit/>
          </a:bodyPr>
          <a:lstStyle>
            <a:lvl1pPr algn="r" defTabSz="914400" rtl="0" eaLnBrk="1" latinLnBrk="0" hangingPunct="1">
              <a:spcBef>
                <a:spcPct val="0"/>
              </a:spcBef>
              <a:buNone/>
              <a:defRPr sz="4000" kern="1200">
                <a:solidFill>
                  <a:schemeClr val="bg1"/>
                </a:solidFill>
                <a:latin typeface="+mj-lt"/>
                <a:ea typeface="+mj-ea"/>
                <a:cs typeface="+mj-cs"/>
              </a:defRPr>
            </a:lvl1pPr>
          </a:lstStyle>
          <a:p>
            <a:pPr algn="l"/>
            <a:endParaRPr lang="en-US" sz="2800" b="1" dirty="0">
              <a:ln>
                <a:solidFill>
                  <a:schemeClr val="tx1">
                    <a:alpha val="25000"/>
                  </a:schemeClr>
                </a:solidFill>
              </a:ln>
              <a:solidFill>
                <a:schemeClr val="tx1"/>
              </a:solidFill>
              <a:effectLst>
                <a:outerShdw blurRad="38100" dist="38100" dir="2700000" algn="tl">
                  <a:srgbClr val="000000">
                    <a:alpha val="43137"/>
                  </a:srgbClr>
                </a:outerShdw>
              </a:effectLst>
              <a:latin typeface="Bradley Hand ITC" panose="03070402050302030203" pitchFamily="66" charset="0"/>
              <a:cs typeface="Calibri" pitchFamily="34" charset="0"/>
            </a:endParaRPr>
          </a:p>
        </p:txBody>
      </p:sp>
      <p:grpSp>
        <p:nvGrpSpPr>
          <p:cNvPr id="15" name="Group 14"/>
          <p:cNvGrpSpPr/>
          <p:nvPr/>
        </p:nvGrpSpPr>
        <p:grpSpPr>
          <a:xfrm>
            <a:off x="972064" y="86915"/>
            <a:ext cx="7158680" cy="903685"/>
            <a:chOff x="1592553" y="1505724"/>
            <a:chExt cx="5725498" cy="2516150"/>
          </a:xfrm>
        </p:grpSpPr>
        <p:sp>
          <p:nvSpPr>
            <p:cNvPr id="16" name="Rounded Rectangle 15"/>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rPr>
                <a:t>National Impact</a:t>
              </a:r>
            </a:p>
          </p:txBody>
        </p:sp>
        <p:pic>
          <p:nvPicPr>
            <p:cNvPr id="17"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 name="TextBox 9"/>
          <p:cNvSpPr txBox="1"/>
          <p:nvPr/>
        </p:nvSpPr>
        <p:spPr>
          <a:xfrm>
            <a:off x="156882" y="1144682"/>
            <a:ext cx="8987118" cy="5463034"/>
          </a:xfrm>
          <a:prstGeom prst="rect">
            <a:avLst/>
          </a:prstGeom>
          <a:noFill/>
        </p:spPr>
        <p:txBody>
          <a:bodyPr wrap="square" rtlCol="0">
            <a:spAutoFit/>
          </a:bodyPr>
          <a:lstStyle/>
          <a:p>
            <a:pPr marL="285750" indent="-285750">
              <a:buFont typeface="Arial"/>
              <a:buChar char="•"/>
            </a:pPr>
            <a:r>
              <a:rPr lang="en-US" sz="2000" dirty="0"/>
              <a:t>Developed and standardized over 1,200 lectures, 16 classes, 1 biographical textbook, and 8 advanced technology modules.</a:t>
            </a:r>
          </a:p>
          <a:p>
            <a:pPr marL="285750" indent="-285750">
              <a:buFont typeface="Arial"/>
              <a:buChar char="•"/>
            </a:pPr>
            <a:endParaRPr lang="en-US" sz="700" dirty="0"/>
          </a:p>
          <a:p>
            <a:pPr marL="285750" indent="-285750">
              <a:buFont typeface="Arial"/>
              <a:buChar char="•"/>
            </a:pPr>
            <a:r>
              <a:rPr lang="en-US" sz="2000" dirty="0"/>
              <a:t>Graduated over 3,000 students with 90% placement at over 100 industry partners.</a:t>
            </a:r>
          </a:p>
          <a:p>
            <a:pPr marL="285750" indent="-285750">
              <a:buFont typeface="Arial"/>
              <a:buChar char="•"/>
            </a:pPr>
            <a:endParaRPr lang="en-US" sz="700" dirty="0"/>
          </a:p>
          <a:p>
            <a:pPr marL="342900" indent="-342900">
              <a:buFont typeface="Arial"/>
              <a:buChar char="•"/>
            </a:pPr>
            <a:r>
              <a:rPr lang="en-US" sz="2000" dirty="0"/>
              <a:t>Helped 14 colleges launch or expand their nuclear program. </a:t>
            </a:r>
          </a:p>
          <a:p>
            <a:pPr marL="342900" indent="-342900">
              <a:buFont typeface="Arial"/>
              <a:buChar char="•"/>
            </a:pPr>
            <a:endParaRPr lang="en-US" sz="700" dirty="0"/>
          </a:p>
          <a:p>
            <a:pPr marL="342900" indent="-342900">
              <a:buFont typeface="Arial"/>
              <a:buChar char="•"/>
            </a:pPr>
            <a:r>
              <a:rPr lang="en-US" sz="2000" dirty="0"/>
              <a:t>Developed and launched 4 standardized articulation agreements with Excelsior College, FIU, UF, and Bismarck State College.   Over 40 graduates continue on to a 4 year degree programs every year!</a:t>
            </a:r>
          </a:p>
          <a:p>
            <a:pPr marL="342900" indent="-342900">
              <a:buFont typeface="Arial"/>
              <a:buChar char="•"/>
            </a:pPr>
            <a:endParaRPr lang="en-US" sz="700" dirty="0"/>
          </a:p>
          <a:p>
            <a:pPr marL="342900" indent="-342900">
              <a:buFont typeface="Arial"/>
              <a:buChar char="•"/>
            </a:pPr>
            <a:r>
              <a:rPr lang="en-US" sz="2000" dirty="0"/>
              <a:t>Developed partnership with United States Navy standardizing credit for veterans at partner colleges.</a:t>
            </a:r>
          </a:p>
          <a:p>
            <a:pPr marL="342900" indent="-342900">
              <a:buFont typeface="Arial"/>
              <a:buChar char="•"/>
            </a:pPr>
            <a:endParaRPr lang="en-US" sz="700" dirty="0"/>
          </a:p>
          <a:p>
            <a:pPr marL="342900" indent="-342900">
              <a:buFont typeface="Arial"/>
              <a:buChar char="•"/>
            </a:pPr>
            <a:r>
              <a:rPr lang="en-US" sz="2000" dirty="0"/>
              <a:t>Developed partnership and funding mechanism with NRC and United Negro College Fund to increase minority ranks in nuclear programs. </a:t>
            </a:r>
          </a:p>
          <a:p>
            <a:pPr marL="342900" indent="-342900">
              <a:buFont typeface="Arial"/>
              <a:buChar char="•"/>
            </a:pPr>
            <a:endParaRPr lang="en-US" sz="700" dirty="0"/>
          </a:p>
          <a:p>
            <a:pPr marL="342900" indent="-342900">
              <a:buFont typeface="Arial"/>
              <a:buChar char="•"/>
            </a:pPr>
            <a:r>
              <a:rPr lang="en-US" sz="2000" dirty="0"/>
              <a:t>Annually, host over 40 outreach events that directly reach 2,000+ students and 470 educators at 231 schools.  </a:t>
            </a:r>
          </a:p>
          <a:p>
            <a:pPr marL="342900" indent="-342900">
              <a:buFont typeface="Arial"/>
              <a:buChar char="•"/>
            </a:pPr>
            <a:endParaRPr lang="en-US" sz="700" dirty="0"/>
          </a:p>
          <a:p>
            <a:pPr marL="342900" indent="-342900">
              <a:buFont typeface="Arial"/>
              <a:buChar char="•"/>
            </a:pPr>
            <a:r>
              <a:rPr lang="en-US" sz="2000" dirty="0"/>
              <a:t>Annually, host 10 professional development seminars attended by 20+ colleges and 40+ industry partners to share best practices in nuclear training.</a:t>
            </a:r>
          </a:p>
        </p:txBody>
      </p:sp>
    </p:spTree>
    <p:extLst>
      <p:ext uri="{BB962C8B-B14F-4D97-AF65-F5344CB8AC3E}">
        <p14:creationId xmlns:p14="http://schemas.microsoft.com/office/powerpoint/2010/main" val="608862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grpSp>
        <p:nvGrpSpPr>
          <p:cNvPr id="15" name="Group 14"/>
          <p:cNvGrpSpPr/>
          <p:nvPr/>
        </p:nvGrpSpPr>
        <p:grpSpPr>
          <a:xfrm>
            <a:off x="972064" y="86915"/>
            <a:ext cx="7158680" cy="903685"/>
            <a:chOff x="1592553" y="1505724"/>
            <a:chExt cx="5725498" cy="2516150"/>
          </a:xfrm>
        </p:grpSpPr>
        <p:sp>
          <p:nvSpPr>
            <p:cNvPr id="16" name="Rounded Rectangle 15"/>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National Impact </a:t>
              </a:r>
              <a:r>
                <a:rPr lang="en-US" sz="1600" b="1" dirty="0">
                  <a:solidFill>
                    <a:schemeClr val="bg1"/>
                  </a:solidFill>
                </a:rPr>
                <a:t>(cont’d)</a:t>
              </a:r>
            </a:p>
          </p:txBody>
        </p:sp>
        <p:pic>
          <p:nvPicPr>
            <p:cNvPr id="17"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 name="TextBox 8"/>
          <p:cNvSpPr txBox="1"/>
          <p:nvPr/>
        </p:nvSpPr>
        <p:spPr>
          <a:xfrm>
            <a:off x="152400" y="1143000"/>
            <a:ext cx="8991600" cy="4939814"/>
          </a:xfrm>
          <a:prstGeom prst="rect">
            <a:avLst/>
          </a:prstGeom>
          <a:noFill/>
        </p:spPr>
        <p:txBody>
          <a:bodyPr wrap="square" rtlCol="0">
            <a:spAutoFit/>
          </a:bodyPr>
          <a:lstStyle/>
          <a:p>
            <a:pPr marL="342900" indent="-342900">
              <a:buFont typeface="Arial"/>
              <a:buChar char="•"/>
            </a:pPr>
            <a:endParaRPr lang="en-US" sz="600" dirty="0"/>
          </a:p>
          <a:p>
            <a:pPr marL="342900" indent="-342900">
              <a:buFont typeface="Arial"/>
              <a:buChar char="•"/>
            </a:pPr>
            <a:r>
              <a:rPr lang="en-US" sz="2000" dirty="0"/>
              <a:t>Published a book on nuclear mavericks to teach soft skills needed in the nuclear industry. </a:t>
            </a:r>
          </a:p>
          <a:p>
            <a:pPr marL="342900" indent="-342900">
              <a:buFont typeface="Arial"/>
              <a:buChar char="•"/>
            </a:pPr>
            <a:endParaRPr lang="en-US" sz="700" dirty="0"/>
          </a:p>
          <a:p>
            <a:pPr marL="342900" indent="-342900">
              <a:buFont typeface="Arial"/>
              <a:buChar char="•"/>
            </a:pPr>
            <a:r>
              <a:rPr lang="en-US" sz="2000" dirty="0"/>
              <a:t>Developed and replicated a remedial Math Program to increase minority engagement.</a:t>
            </a:r>
          </a:p>
          <a:p>
            <a:pPr marL="342900" indent="-342900">
              <a:buFont typeface="Arial"/>
              <a:buChar char="•"/>
            </a:pPr>
            <a:endParaRPr lang="en-US" sz="700" dirty="0"/>
          </a:p>
          <a:p>
            <a:pPr marL="342900" indent="-342900">
              <a:buFont typeface="Arial"/>
              <a:buChar char="•"/>
            </a:pPr>
            <a:r>
              <a:rPr lang="en-US" sz="2000" dirty="0"/>
              <a:t>Developed curriculum for environmental and deactivation/decommissioning tracks.</a:t>
            </a:r>
          </a:p>
          <a:p>
            <a:pPr marL="342900" indent="-342900">
              <a:buFont typeface="Arial"/>
              <a:buChar char="•"/>
            </a:pPr>
            <a:endParaRPr lang="en-US" sz="700" dirty="0"/>
          </a:p>
          <a:p>
            <a:pPr marL="342900" indent="-342900">
              <a:buFont typeface="Arial"/>
              <a:buChar char="•"/>
            </a:pPr>
            <a:r>
              <a:rPr lang="en-US" sz="2000" dirty="0"/>
              <a:t>Developed a series of silent videos designed to recruit under-served populations.</a:t>
            </a:r>
          </a:p>
          <a:p>
            <a:pPr marL="342900" indent="-342900">
              <a:buFont typeface="Arial"/>
              <a:buChar char="•"/>
            </a:pPr>
            <a:endParaRPr lang="en-US" sz="700" dirty="0"/>
          </a:p>
          <a:p>
            <a:pPr marL="342900" indent="-342900">
              <a:buFont typeface="Arial"/>
              <a:buChar char="•"/>
            </a:pPr>
            <a:r>
              <a:rPr lang="en-US" sz="2000" dirty="0"/>
              <a:t>Expanded International to over 30 countries </a:t>
            </a:r>
          </a:p>
          <a:p>
            <a:pPr marL="342900" indent="-342900">
              <a:buFont typeface="Arial"/>
              <a:buChar char="•"/>
            </a:pPr>
            <a:endParaRPr lang="en-US" sz="700" dirty="0"/>
          </a:p>
          <a:p>
            <a:pPr marL="342900" indent="-342900">
              <a:buFont typeface="Arial"/>
              <a:buChar char="•"/>
            </a:pPr>
            <a:r>
              <a:rPr lang="en-US" sz="2000" dirty="0"/>
              <a:t>Formed partnership with Utah State University NSF Project focused on wastewater training.</a:t>
            </a:r>
          </a:p>
          <a:p>
            <a:pPr marL="342900" indent="-342900">
              <a:buFont typeface="Arial"/>
              <a:buChar char="•"/>
            </a:pPr>
            <a:endParaRPr lang="en-US" sz="700" dirty="0"/>
          </a:p>
          <a:p>
            <a:pPr marL="342900" indent="-342900">
              <a:buFont typeface="Arial"/>
              <a:buChar char="•"/>
            </a:pPr>
            <a:r>
              <a:rPr lang="en-US" sz="2000" dirty="0"/>
              <a:t>Invited to be board member of the American Nuclear Society (ANS) Robotics Division.</a:t>
            </a:r>
          </a:p>
          <a:p>
            <a:pPr marL="342900" indent="-342900">
              <a:buFont typeface="Arial"/>
              <a:buChar char="•"/>
            </a:pPr>
            <a:endParaRPr lang="en-US" sz="700" dirty="0"/>
          </a:p>
          <a:p>
            <a:pPr marL="342900" indent="-342900">
              <a:buFont typeface="Arial"/>
              <a:buChar char="•"/>
            </a:pPr>
            <a:r>
              <a:rPr lang="en-US" sz="2000" dirty="0"/>
              <a:t>Member of ANS, DOE, NSF, and NRC Advisory Boards</a:t>
            </a:r>
          </a:p>
        </p:txBody>
      </p:sp>
    </p:spTree>
    <p:extLst>
      <p:ext uri="{BB962C8B-B14F-4D97-AF65-F5344CB8AC3E}">
        <p14:creationId xmlns:p14="http://schemas.microsoft.com/office/powerpoint/2010/main" val="301225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grpSp>
        <p:nvGrpSpPr>
          <p:cNvPr id="15" name="Group 14"/>
          <p:cNvGrpSpPr/>
          <p:nvPr/>
        </p:nvGrpSpPr>
        <p:grpSpPr>
          <a:xfrm>
            <a:off x="972064" y="86915"/>
            <a:ext cx="7158680" cy="903685"/>
            <a:chOff x="1592553" y="1505724"/>
            <a:chExt cx="5725498" cy="2516150"/>
          </a:xfrm>
        </p:grpSpPr>
        <p:sp>
          <p:nvSpPr>
            <p:cNvPr id="16" name="Rounded Rectangle 15"/>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Details of IRSC’s Program</a:t>
              </a:r>
              <a:endParaRPr lang="en-US" sz="1600" b="1" dirty="0">
                <a:solidFill>
                  <a:schemeClr val="bg1"/>
                </a:solidFill>
              </a:endParaRPr>
            </a:p>
          </p:txBody>
        </p:sp>
        <p:pic>
          <p:nvPicPr>
            <p:cNvPr id="17"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 name="TextBox 10"/>
          <p:cNvSpPr txBox="1"/>
          <p:nvPr/>
        </p:nvSpPr>
        <p:spPr>
          <a:xfrm>
            <a:off x="155448" y="1433562"/>
            <a:ext cx="6476088" cy="5262979"/>
          </a:xfrm>
          <a:prstGeom prst="rect">
            <a:avLst/>
          </a:prstGeom>
          <a:noFill/>
        </p:spPr>
        <p:txBody>
          <a:bodyPr wrap="square" rtlCol="0">
            <a:spAutoFit/>
          </a:bodyPr>
          <a:lstStyle/>
          <a:p>
            <a:pPr marL="285750" indent="-285750">
              <a:buFont typeface="Arial" charset="0"/>
              <a:buChar char="•"/>
              <a:defRPr/>
            </a:pPr>
            <a:r>
              <a:rPr lang="en-US" dirty="0">
                <a:latin typeface="Calibri" pitchFamily="34" charset="0"/>
                <a:cs typeface="Calibri" pitchFamily="34" charset="0"/>
              </a:rPr>
              <a:t>Formally established in 2006 an FPL partnership (St. Lucie Nuclear Generation Station).</a:t>
            </a:r>
          </a:p>
          <a:p>
            <a:pPr marL="285750" indent="-285750">
              <a:buFont typeface="Arial" charset="0"/>
              <a:buChar char="•"/>
              <a:defRPr/>
            </a:pPr>
            <a:endParaRPr lang="en-US" sz="600" dirty="0">
              <a:latin typeface="Calibri" pitchFamily="34" charset="0"/>
              <a:cs typeface="Calibri" pitchFamily="34" charset="0"/>
            </a:endParaRPr>
          </a:p>
          <a:p>
            <a:pPr marL="285750" indent="-285750">
              <a:buFont typeface="Arial" charset="0"/>
              <a:buChar char="•"/>
              <a:defRPr/>
            </a:pPr>
            <a:r>
              <a:rPr lang="en-US" dirty="0">
                <a:latin typeface="Calibri" pitchFamily="34" charset="0"/>
                <a:cs typeface="Calibri" pitchFamily="34" charset="0"/>
              </a:rPr>
              <a:t>Informally, IRSC has trained FPL employees for greater than 30 years.</a:t>
            </a:r>
          </a:p>
          <a:p>
            <a:pPr marL="285750" indent="-285750">
              <a:buFont typeface="Arial" charset="0"/>
              <a:buChar char="•"/>
              <a:defRPr/>
            </a:pPr>
            <a:endParaRPr lang="en-US" sz="600" dirty="0">
              <a:latin typeface="Calibri" pitchFamily="34" charset="0"/>
              <a:cs typeface="Calibri" pitchFamily="34" charset="0"/>
            </a:endParaRPr>
          </a:p>
          <a:p>
            <a:pPr marL="285750" indent="-285750">
              <a:buFont typeface="Arial" charset="0"/>
              <a:buChar char="•"/>
              <a:defRPr/>
            </a:pPr>
            <a:r>
              <a:rPr lang="en-US" dirty="0">
                <a:latin typeface="Calibri" pitchFamily="34" charset="0"/>
                <a:cs typeface="Calibri" pitchFamily="34" charset="0"/>
              </a:rPr>
              <a:t>SACS Accredited 2-year A.S. Program.</a:t>
            </a:r>
          </a:p>
          <a:p>
            <a:pPr marL="285750" indent="-285750">
              <a:buFont typeface="Arial" charset="0"/>
              <a:buChar char="•"/>
              <a:defRPr/>
            </a:pPr>
            <a:endParaRPr lang="en-US" sz="600" dirty="0">
              <a:latin typeface="Calibri" pitchFamily="34" charset="0"/>
              <a:cs typeface="Calibri" pitchFamily="34" charset="0"/>
            </a:endParaRPr>
          </a:p>
          <a:p>
            <a:pPr marL="285750" indent="-285750">
              <a:buFont typeface="Arial" charset="0"/>
              <a:buChar char="•"/>
              <a:defRPr/>
            </a:pPr>
            <a:r>
              <a:rPr lang="en-US" dirty="0">
                <a:latin typeface="Calibri" pitchFamily="34" charset="0"/>
                <a:cs typeface="Calibri" pitchFamily="34" charset="0"/>
              </a:rPr>
              <a:t>1</a:t>
            </a:r>
            <a:r>
              <a:rPr lang="en-US" baseline="30000" dirty="0">
                <a:latin typeface="Calibri" pitchFamily="34" charset="0"/>
                <a:cs typeface="Calibri" pitchFamily="34" charset="0"/>
              </a:rPr>
              <a:t>st</a:t>
            </a:r>
            <a:r>
              <a:rPr lang="en-US" dirty="0">
                <a:latin typeface="Calibri" pitchFamily="34" charset="0"/>
                <a:cs typeface="Calibri" pitchFamily="34" charset="0"/>
              </a:rPr>
              <a:t> Certified NUCP College.</a:t>
            </a:r>
          </a:p>
          <a:p>
            <a:pPr marL="285750" indent="-285750">
              <a:buFont typeface="Arial" charset="0"/>
              <a:buChar char="•"/>
              <a:defRPr/>
            </a:pPr>
            <a:endParaRPr lang="en-US" sz="600" dirty="0">
              <a:latin typeface="Calibri" pitchFamily="34" charset="0"/>
              <a:cs typeface="Calibri" pitchFamily="34" charset="0"/>
            </a:endParaRPr>
          </a:p>
          <a:p>
            <a:pPr marL="285750" indent="-285750">
              <a:buFont typeface="Arial" charset="0"/>
              <a:buChar char="•"/>
              <a:defRPr/>
            </a:pPr>
            <a:r>
              <a:rPr lang="en-US" dirty="0">
                <a:latin typeface="Calibri" pitchFamily="34" charset="0"/>
                <a:cs typeface="Calibri" pitchFamily="34" charset="0"/>
              </a:rPr>
              <a:t>Certified to offer mechanical, electrical, instrument and controls, radiation protection, and chemistry technician tracks.</a:t>
            </a:r>
          </a:p>
          <a:p>
            <a:pPr marL="285750" indent="-285750">
              <a:buFont typeface="Arial" charset="0"/>
              <a:buChar char="•"/>
              <a:defRPr/>
            </a:pPr>
            <a:endParaRPr lang="en-US" sz="600" dirty="0">
              <a:latin typeface="Calibri" pitchFamily="34" charset="0"/>
              <a:cs typeface="Calibri" pitchFamily="34" charset="0"/>
            </a:endParaRPr>
          </a:p>
          <a:p>
            <a:pPr marL="285750" indent="-285750">
              <a:buFont typeface="Arial" charset="0"/>
              <a:buChar char="•"/>
              <a:defRPr/>
            </a:pPr>
            <a:r>
              <a:rPr lang="en-US" dirty="0">
                <a:latin typeface="Calibri" pitchFamily="34" charset="0"/>
                <a:cs typeface="Calibri" pitchFamily="34" charset="0"/>
              </a:rPr>
              <a:t>Program articulates to 4 year degree programs at Excelsior College, Thomas Edison State College, Florida International University, and University of Florida.</a:t>
            </a:r>
          </a:p>
          <a:p>
            <a:pPr marL="285750" indent="-285750">
              <a:buFont typeface="Arial" charset="0"/>
              <a:buChar char="•"/>
              <a:defRPr/>
            </a:pPr>
            <a:endParaRPr lang="en-US" sz="600" dirty="0">
              <a:latin typeface="Calibri" pitchFamily="34" charset="0"/>
              <a:cs typeface="Calibri" pitchFamily="34" charset="0"/>
            </a:endParaRPr>
          </a:p>
          <a:p>
            <a:pPr marL="285750" indent="-285750">
              <a:buFont typeface="Arial" charset="0"/>
              <a:buChar char="•"/>
              <a:defRPr/>
            </a:pPr>
            <a:r>
              <a:rPr lang="en-US" dirty="0">
                <a:latin typeface="Calibri" pitchFamily="34" charset="0"/>
                <a:cs typeface="Calibri" pitchFamily="34" charset="0"/>
              </a:rPr>
              <a:t>Program has 0 full time faculty and 8 SMEs with experience in the field.</a:t>
            </a:r>
          </a:p>
          <a:p>
            <a:pPr marL="285750" indent="-285750">
              <a:buFont typeface="Arial" charset="0"/>
              <a:buChar char="•"/>
              <a:defRPr/>
            </a:pPr>
            <a:endParaRPr lang="en-US" sz="600" dirty="0">
              <a:latin typeface="Calibri" pitchFamily="34" charset="0"/>
              <a:cs typeface="Calibri" pitchFamily="34" charset="0"/>
            </a:endParaRPr>
          </a:p>
          <a:p>
            <a:pPr marL="285750" indent="-285750">
              <a:buFont typeface="Arial" charset="0"/>
              <a:buChar char="•"/>
              <a:defRPr/>
            </a:pPr>
            <a:r>
              <a:rPr lang="en-US" dirty="0">
                <a:latin typeface="Calibri" pitchFamily="34" charset="0"/>
                <a:cs typeface="Calibri" pitchFamily="34" charset="0"/>
              </a:rPr>
              <a:t>Program mapped to ACAD 08-006 standards.</a:t>
            </a:r>
          </a:p>
          <a:p>
            <a:pPr marL="285750" indent="-285750">
              <a:buFont typeface="Arial" charset="0"/>
              <a:buChar char="•"/>
              <a:defRPr/>
            </a:pPr>
            <a:endParaRPr lang="en-US" sz="600" dirty="0">
              <a:latin typeface="Calibri" pitchFamily="34" charset="0"/>
              <a:cs typeface="Calibri" pitchFamily="34" charset="0"/>
            </a:endParaRPr>
          </a:p>
          <a:p>
            <a:pPr marL="285750" indent="-285750">
              <a:buFont typeface="Arial" charset="0"/>
              <a:buChar char="•"/>
              <a:defRPr/>
            </a:pPr>
            <a:r>
              <a:rPr lang="en-US" dirty="0">
                <a:latin typeface="Calibri" pitchFamily="34" charset="0"/>
                <a:cs typeface="Calibri" pitchFamily="34" charset="0"/>
              </a:rPr>
              <a:t>IRSC has been benchmarked by and helped 8 schools and 4 countries establish programs.</a:t>
            </a:r>
          </a:p>
        </p:txBody>
      </p:sp>
      <p:pic>
        <p:nvPicPr>
          <p:cNvPr id="12" name="Picture 11" descr="Augusta_Students_Tour1.JPG"/>
          <p:cNvPicPr>
            <a:picLocks noChangeAspect="1"/>
          </p:cNvPicPr>
          <p:nvPr/>
        </p:nvPicPr>
        <p:blipFill>
          <a:blip r:embed="rId5" cstate="print"/>
          <a:stretch>
            <a:fillRect/>
          </a:stretch>
        </p:blipFill>
        <p:spPr>
          <a:xfrm>
            <a:off x="6775315" y="3263902"/>
            <a:ext cx="2095715" cy="1397143"/>
          </a:xfrm>
          <a:prstGeom prst="rect">
            <a:avLst/>
          </a:prstGeom>
          <a:ln w="57150">
            <a:solidFill>
              <a:schemeClr val="tx1"/>
            </a:solidFill>
          </a:ln>
          <a:effectLst>
            <a:outerShdw blurRad="50800" dist="38100" dir="8100000" algn="tr" rotWithShape="0">
              <a:prstClr val="black">
                <a:alpha val="40000"/>
              </a:prstClr>
            </a:outerShdw>
          </a:effectLst>
        </p:spPr>
      </p:pic>
      <p:pic>
        <p:nvPicPr>
          <p:cNvPr id="13" name="Picture 12" descr="Outage SL2-19 January 13 photos 026.jpg"/>
          <p:cNvPicPr>
            <a:picLocks noChangeAspect="1"/>
          </p:cNvPicPr>
          <p:nvPr/>
        </p:nvPicPr>
        <p:blipFill>
          <a:blip r:embed="rId6" cstate="print"/>
          <a:stretch>
            <a:fillRect/>
          </a:stretch>
        </p:blipFill>
        <p:spPr>
          <a:xfrm>
            <a:off x="6780081" y="4979591"/>
            <a:ext cx="2095715" cy="1397143"/>
          </a:xfrm>
          <a:prstGeom prst="rect">
            <a:avLst/>
          </a:prstGeom>
          <a:ln w="57150">
            <a:solidFill>
              <a:schemeClr val="tx1"/>
            </a:solidFill>
          </a:ln>
          <a:effectLst>
            <a:outerShdw blurRad="50800" dist="38100" dir="8100000" algn="tr" rotWithShape="0">
              <a:prstClr val="black">
                <a:alpha val="40000"/>
              </a:prstClr>
            </a:outerShdw>
          </a:effectLst>
        </p:spPr>
      </p:pic>
      <p:pic>
        <p:nvPicPr>
          <p:cNvPr id="14" name="Picture 13" descr="_TWS1495.jpg"/>
          <p:cNvPicPr>
            <a:picLocks noChangeAspect="1"/>
          </p:cNvPicPr>
          <p:nvPr/>
        </p:nvPicPr>
        <p:blipFill>
          <a:blip r:embed="rId7" cstate="print"/>
          <a:stretch>
            <a:fillRect/>
          </a:stretch>
        </p:blipFill>
        <p:spPr>
          <a:xfrm>
            <a:off x="6756875" y="1548213"/>
            <a:ext cx="2099206" cy="1397143"/>
          </a:xfrm>
          <a:prstGeom prst="rect">
            <a:avLst/>
          </a:prstGeom>
          <a:ln w="57150">
            <a:solidFill>
              <a:schemeClr val="tx1"/>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08348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0"/>
            <a:ext cx="8610600" cy="990600"/>
          </a:xfrm>
          <a:prstGeom prst="rect">
            <a:avLst/>
          </a:prstGeom>
        </p:spPr>
        <p:txBody>
          <a:bodyPr anchor="b" anchorCtr="0"/>
          <a:lstStyle/>
          <a:p>
            <a:pPr fontAlgn="base">
              <a:spcBef>
                <a:spcPct val="0"/>
              </a:spcBef>
              <a:spcAft>
                <a:spcPct val="0"/>
              </a:spcAft>
              <a:defRPr/>
            </a:pPr>
            <a:endParaRPr lang="en-US" sz="3200" b="1" kern="0" dirty="0">
              <a:ln>
                <a:solidFill>
                  <a:srgbClr val="000000">
                    <a:alpha val="50000"/>
                  </a:srgbClr>
                </a:solidFill>
              </a:ln>
              <a:solidFill>
                <a:srgbClr val="000000"/>
              </a:solidFill>
              <a:effectLst>
                <a:outerShdw blurRad="38100" dist="38100" dir="2700000" algn="tl">
                  <a:srgbClr val="000000">
                    <a:alpha val="43137"/>
                  </a:srgbClr>
                </a:outerShdw>
              </a:effectLst>
              <a:latin typeface="Garamond" pitchFamily="18" charset="0"/>
            </a:endParaRPr>
          </a:p>
        </p:txBody>
      </p:sp>
      <p:grpSp>
        <p:nvGrpSpPr>
          <p:cNvPr id="15" name="Group 14"/>
          <p:cNvGrpSpPr/>
          <p:nvPr/>
        </p:nvGrpSpPr>
        <p:grpSpPr>
          <a:xfrm>
            <a:off x="972064" y="86915"/>
            <a:ext cx="7158680" cy="903685"/>
            <a:chOff x="1592553" y="1505724"/>
            <a:chExt cx="5725498" cy="2516150"/>
          </a:xfrm>
        </p:grpSpPr>
        <p:sp>
          <p:nvSpPr>
            <p:cNvPr id="16" name="Rounded Rectangle 15"/>
            <p:cNvSpPr/>
            <p:nvPr/>
          </p:nvSpPr>
          <p:spPr>
            <a:xfrm>
              <a:off x="1627285" y="1665840"/>
              <a:ext cx="5690766" cy="2195919"/>
            </a:xfrm>
            <a:prstGeom prst="roundRect">
              <a:avLst>
                <a:gd name="adj" fmla="val 4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rPr>
                <a:t>Program Accomplishments</a:t>
              </a:r>
              <a:endParaRPr lang="en-US" sz="1600" b="1" dirty="0">
                <a:solidFill>
                  <a:schemeClr val="bg1"/>
                </a:solidFill>
              </a:endParaRPr>
            </a:p>
          </p:txBody>
        </p:sp>
        <p:pic>
          <p:nvPicPr>
            <p:cNvPr id="17" name="Picture 2" descr="D:\For You\shado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20" y="3855533"/>
              <a:ext cx="5364163" cy="166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 descr="D:\For You\shado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53" y="1505724"/>
              <a:ext cx="5725498" cy="169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 name="TextBox 9"/>
          <p:cNvSpPr txBox="1"/>
          <p:nvPr/>
        </p:nvSpPr>
        <p:spPr>
          <a:xfrm>
            <a:off x="152400" y="1143000"/>
            <a:ext cx="8868770" cy="5893921"/>
          </a:xfrm>
          <a:prstGeom prst="rect">
            <a:avLst/>
          </a:prstGeom>
          <a:noFill/>
        </p:spPr>
        <p:txBody>
          <a:bodyPr wrap="square" rtlCol="0">
            <a:spAutoFit/>
          </a:bodyPr>
          <a:lstStyle/>
          <a:p>
            <a:pPr marL="457200" indent="-457200">
              <a:buFont typeface="Arial"/>
              <a:buChar char="•"/>
            </a:pPr>
            <a:r>
              <a:rPr lang="en-US" dirty="0"/>
              <a:t>95% Graduation and 95% Placement Rates</a:t>
            </a:r>
          </a:p>
          <a:p>
            <a:pPr marL="457200" indent="-457200">
              <a:buFont typeface="Arial"/>
              <a:buChar char="•"/>
            </a:pPr>
            <a:endParaRPr lang="en-US" sz="600" dirty="0"/>
          </a:p>
          <a:p>
            <a:pPr marL="457200" indent="-457200">
              <a:buFont typeface="Arial"/>
              <a:buChar char="•"/>
            </a:pPr>
            <a:r>
              <a:rPr lang="en-US" dirty="0"/>
              <a:t>$55,000 Average Annual Starting Salary for graduates</a:t>
            </a:r>
          </a:p>
          <a:p>
            <a:pPr marL="457200" indent="-457200">
              <a:buFont typeface="Arial"/>
              <a:buChar char="•"/>
            </a:pPr>
            <a:endParaRPr lang="en-US" sz="600" dirty="0"/>
          </a:p>
          <a:p>
            <a:pPr marL="457200" indent="-457200">
              <a:buFont typeface="Arial"/>
              <a:buChar char="•"/>
            </a:pPr>
            <a:r>
              <a:rPr lang="en-US" dirty="0"/>
              <a:t>4 industry recognized certificates (OSHA, MSSC, NanTEL, and NUCP)</a:t>
            </a:r>
          </a:p>
          <a:p>
            <a:pPr marL="457200" indent="-457200">
              <a:buFont typeface="Arial"/>
              <a:buChar char="•"/>
            </a:pPr>
            <a:endParaRPr lang="en-US" sz="600" dirty="0"/>
          </a:p>
          <a:p>
            <a:pPr marL="457200" indent="-457200">
              <a:buFont typeface="Arial"/>
              <a:buChar char="•"/>
            </a:pPr>
            <a:r>
              <a:rPr lang="en-US" dirty="0"/>
              <a:t>Degree articulates to FIU, UF, and Excelsior College.</a:t>
            </a:r>
          </a:p>
          <a:p>
            <a:pPr marL="457200" indent="-457200">
              <a:buFont typeface="Arial"/>
              <a:buChar char="•"/>
            </a:pPr>
            <a:endParaRPr lang="en-US" sz="600" dirty="0"/>
          </a:p>
          <a:p>
            <a:pPr marL="457200" indent="-457200">
              <a:buFont typeface="Arial"/>
              <a:buChar char="•"/>
            </a:pPr>
            <a:r>
              <a:rPr lang="en-US" dirty="0"/>
              <a:t>312 graduates since 2006 (176 FPL, 100 BHI/Bartlett, + 36 Other) </a:t>
            </a:r>
          </a:p>
          <a:p>
            <a:pPr marL="457200" indent="-457200">
              <a:buFont typeface="Arial"/>
              <a:buChar char="•"/>
            </a:pPr>
            <a:endParaRPr lang="en-US" sz="600" dirty="0"/>
          </a:p>
          <a:p>
            <a:pPr marL="457200" indent="-457200">
              <a:buFont typeface="Arial"/>
              <a:buChar char="•"/>
            </a:pPr>
            <a:r>
              <a:rPr lang="en-US" dirty="0"/>
              <a:t>163 NUCP certificates awarded (most of any program in nation)</a:t>
            </a:r>
          </a:p>
          <a:p>
            <a:pPr marL="457200" indent="-457200">
              <a:buFont typeface="Arial"/>
              <a:buChar char="•"/>
            </a:pPr>
            <a:endParaRPr lang="en-US" sz="600" dirty="0"/>
          </a:p>
          <a:p>
            <a:pPr marL="457200" indent="-457200">
              <a:buFont typeface="Arial"/>
              <a:buChar char="•"/>
            </a:pPr>
            <a:r>
              <a:rPr lang="en-US" dirty="0"/>
              <a:t>$100,000 = Reported Earnings after Outages</a:t>
            </a:r>
          </a:p>
          <a:p>
            <a:pPr marL="457200" indent="-457200">
              <a:buFont typeface="Arial"/>
              <a:buChar char="•"/>
            </a:pPr>
            <a:endParaRPr lang="en-US" sz="600" dirty="0"/>
          </a:p>
          <a:p>
            <a:pPr marL="457200" indent="-457200">
              <a:buFont typeface="Arial"/>
              <a:buChar char="•"/>
            </a:pPr>
            <a:r>
              <a:rPr lang="en-US" dirty="0"/>
              <a:t>IRSC graduates received jobs at Savannah River Nuclear Labs, Duke Energy, Exelon, Oak Ridge National Labs, GE, Westinghouse, FPL, and Southern Company </a:t>
            </a:r>
          </a:p>
          <a:p>
            <a:pPr algn="ctr"/>
            <a:endParaRPr lang="en-US" dirty="0"/>
          </a:p>
          <a:p>
            <a:pPr algn="ctr"/>
            <a:r>
              <a:rPr lang="en-US" sz="2000" b="1" dirty="0">
                <a:effectLst>
                  <a:outerShdw blurRad="38100" dist="38100" dir="2700000" algn="tl">
                    <a:srgbClr val="000000">
                      <a:alpha val="43137"/>
                    </a:srgbClr>
                  </a:outerShdw>
                </a:effectLst>
              </a:rPr>
              <a:t>ECONOMIC IMPACT IN THE COMMUNITY:</a:t>
            </a:r>
          </a:p>
          <a:p>
            <a:pPr marL="457200" indent="-457200">
              <a:buFont typeface="Arial"/>
              <a:buChar char="•"/>
            </a:pPr>
            <a:endParaRPr lang="en-US" dirty="0"/>
          </a:p>
          <a:p>
            <a:pPr marL="457200" indent="-457200">
              <a:buFont typeface="Arial"/>
              <a:buChar char="•"/>
            </a:pPr>
            <a:r>
              <a:rPr lang="en-US" dirty="0"/>
              <a:t>312 jobs at $55,000/year =  $17,160,000/year</a:t>
            </a:r>
          </a:p>
          <a:p>
            <a:pPr marL="457200" indent="-457200">
              <a:buFont typeface="Arial"/>
              <a:buChar char="•"/>
            </a:pPr>
            <a:endParaRPr lang="en-US" sz="600" dirty="0"/>
          </a:p>
          <a:p>
            <a:pPr marL="457200" indent="-457200">
              <a:buFont typeface="Arial"/>
              <a:buChar char="•"/>
            </a:pPr>
            <a:r>
              <a:rPr lang="en-US" dirty="0"/>
              <a:t>Multiplier of 2 = $34,320,000 /year </a:t>
            </a:r>
          </a:p>
          <a:p>
            <a:pPr marL="457200" indent="-457200">
              <a:buFont typeface="Arial"/>
              <a:buChar char="•"/>
            </a:pPr>
            <a:endParaRPr lang="en-US" sz="600" dirty="0"/>
          </a:p>
          <a:p>
            <a:pPr marL="457200" indent="-457200">
              <a:buFont typeface="Arial"/>
              <a:buChar char="•"/>
            </a:pPr>
            <a:r>
              <a:rPr lang="en-US" dirty="0"/>
              <a:t>900 additional support jobs.</a:t>
            </a:r>
          </a:p>
          <a:p>
            <a:pPr marL="457200" indent="-457200">
              <a:buFont typeface="Arial"/>
              <a:buChar char="•"/>
            </a:pPr>
            <a:endParaRPr lang="en-US" sz="600" dirty="0"/>
          </a:p>
          <a:p>
            <a:pPr marL="457200" indent="-457200">
              <a:buFont typeface="Arial"/>
              <a:buChar char="•"/>
            </a:pPr>
            <a:r>
              <a:rPr lang="en-US" dirty="0"/>
              <a:t>&gt;$14M in grants ($9.5M NSF; $2M DOE; $1.5M NRC)</a:t>
            </a:r>
          </a:p>
          <a:p>
            <a:pPr marL="457200" indent="-457200">
              <a:buFont typeface="Arial"/>
              <a:buChar char="•"/>
            </a:pPr>
            <a:endParaRPr lang="en-US" dirty="0"/>
          </a:p>
        </p:txBody>
      </p:sp>
    </p:spTree>
    <p:extLst>
      <p:ext uri="{BB962C8B-B14F-4D97-AF65-F5344CB8AC3E}">
        <p14:creationId xmlns:p14="http://schemas.microsoft.com/office/powerpoint/2010/main" val="1306443732"/>
      </p:ext>
    </p:extLst>
  </p:cSld>
  <p:clrMapOvr>
    <a:masterClrMapping/>
  </p:clrMapOvr>
</p:sld>
</file>

<file path=ppt/theme/theme1.xml><?xml version="1.0" encoding="utf-8"?>
<a:theme xmlns:a="http://schemas.openxmlformats.org/drawingml/2006/main" name="Theme1">
  <a:themeElements>
    <a:clrScheme name="Custom 2">
      <a:dk1>
        <a:sysClr val="windowText" lastClr="000000"/>
      </a:dk1>
      <a:lt1>
        <a:sysClr val="window" lastClr="FFFFFF"/>
      </a:lt1>
      <a:dk2>
        <a:srgbClr val="335B74"/>
      </a:dk2>
      <a:lt2>
        <a:srgbClr val="DFE3E5"/>
      </a:lt2>
      <a:accent1>
        <a:srgbClr val="70A1C0"/>
      </a:accent1>
      <a:accent2>
        <a:srgbClr val="A0ACB2"/>
      </a:accent2>
      <a:accent3>
        <a:srgbClr val="A4DEF4"/>
      </a:accent3>
      <a:accent4>
        <a:srgbClr val="A8EBEF"/>
      </a:accent4>
      <a:accent5>
        <a:srgbClr val="A9D7B6"/>
      </a:accent5>
      <a:accent6>
        <a:srgbClr val="FFE697"/>
      </a:accent6>
      <a:hlink>
        <a:srgbClr val="855001"/>
      </a:hlink>
      <a:folHlink>
        <a:srgbClr val="FDC97C"/>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9CB27B6D-CADA-44DD-BD15-B1F8AB047DAF}" vid="{EB51B4FA-F41A-4D5C-A25A-60DC406B81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8752</TotalTime>
  <Words>7030</Words>
  <Application>Microsoft Macintosh PowerPoint</Application>
  <PresentationFormat>On-screen Show (4:3)</PresentationFormat>
  <Paragraphs>741</Paragraphs>
  <Slides>47</Slides>
  <Notes>40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9" baseType="lpstr">
      <vt:lpstr>Arial</vt:lpstr>
      <vt:lpstr>Bell MT</vt:lpstr>
      <vt:lpstr>Bodoni MT</vt:lpstr>
      <vt:lpstr>Bradley Hand ITC</vt:lpstr>
      <vt:lpstr>Calibri</vt:lpstr>
      <vt:lpstr>DINOT</vt:lpstr>
      <vt:lpstr>Garamond</vt:lpstr>
      <vt:lpstr>Palatino</vt:lpstr>
      <vt:lpstr>Times New Roman</vt:lpstr>
      <vt:lpstr>Wingdings</vt:lpstr>
      <vt:lpstr>Theme1</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Indian River State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Kevin Cooper</cp:lastModifiedBy>
  <cp:revision>362</cp:revision>
  <cp:lastPrinted>2016-07-19T16:21:44Z</cp:lastPrinted>
  <dcterms:created xsi:type="dcterms:W3CDTF">2012-06-05T13:49:11Z</dcterms:created>
  <dcterms:modified xsi:type="dcterms:W3CDTF">2020-11-15T15:56:56Z</dcterms:modified>
</cp:coreProperties>
</file>